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9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1.xml" ContentType="application/vnd.openxmlformats-officedocument.presentationml.notesSlide+xml"/>
  <Override PartName="/ppt/tags/tag77.xml" ContentType="application/vnd.openxmlformats-officedocument.presentationml.tags+xml"/>
  <Override PartName="/ppt/notesSlides/notesSlide3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7.xml" ContentType="application/vnd.openxmlformats-officedocument.presentationml.notesSlide+xml"/>
  <Override PartName="/ppt/tags/tag96.xml" ContentType="application/vnd.openxmlformats-officedocument.presentationml.tags+xml"/>
  <Override PartName="/ppt/notesSlides/notesSlide38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9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4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5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46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8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49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50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51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52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53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54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55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5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57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8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5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60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6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62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63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6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6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66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67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68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69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70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71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72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73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7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75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76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77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78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79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80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8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82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83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84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85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86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87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88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89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90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91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92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93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94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95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96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97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98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99.xml" ContentType="application/vnd.openxmlformats-officedocument.presentationml.notesSlide+xml"/>
  <Override PartName="/ppt/tags/tag319.xml" ContentType="application/vnd.openxmlformats-officedocument.presentationml.tags+xml"/>
  <Override PartName="/ppt/notesSlides/notesSlide100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101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102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notesSlides/notesSlide103.xml" ContentType="application/vnd.openxmlformats-officedocument.presentationml.notesSlide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104.xml" ContentType="application/vnd.openxmlformats-officedocument.presentationml.notesSlide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05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106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107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108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09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110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111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112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113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114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15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notesSlides/notesSlide116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117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118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19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120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121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122.xml" ContentType="application/vnd.openxmlformats-officedocument.presentationml.notesSlide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notesSlides/notesSlide123.xml" ContentType="application/vnd.openxmlformats-officedocument.presentationml.notesSlide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124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125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126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127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128.xml" ContentType="application/vnd.openxmlformats-officedocument.presentationml.notesSlide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129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130.xml" ContentType="application/vnd.openxmlformats-officedocument.presentationml.notesSlide+xml"/>
  <Override PartName="/ppt/tags/tag417.xml" ContentType="application/vnd.openxmlformats-officedocument.presentationml.tags+xml"/>
  <Override PartName="/ppt/notesSlides/notesSlide131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132.xml" ContentType="application/vnd.openxmlformats-officedocument.presentationml.notesSlide+xml"/>
  <Override PartName="/ppt/tags/tag420.xml" ContentType="application/vnd.openxmlformats-officedocument.presentationml.tags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6" r:id="rId2"/>
    <p:sldId id="257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532" r:id="rId29"/>
    <p:sldId id="425" r:id="rId30"/>
    <p:sldId id="426" r:id="rId31"/>
    <p:sldId id="428" r:id="rId32"/>
    <p:sldId id="533" r:id="rId33"/>
    <p:sldId id="429" r:id="rId34"/>
    <p:sldId id="430" r:id="rId35"/>
    <p:sldId id="431" r:id="rId36"/>
    <p:sldId id="433" r:id="rId37"/>
    <p:sldId id="534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467" r:id="rId70"/>
    <p:sldId id="535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497" r:id="rId100"/>
    <p:sldId id="498" r:id="rId101"/>
    <p:sldId id="499" r:id="rId102"/>
    <p:sldId id="536" r:id="rId103"/>
    <p:sldId id="501" r:id="rId104"/>
    <p:sldId id="502" r:id="rId105"/>
    <p:sldId id="503" r:id="rId106"/>
    <p:sldId id="504" r:id="rId107"/>
    <p:sldId id="537" r:id="rId108"/>
    <p:sldId id="505" r:id="rId109"/>
    <p:sldId id="506" r:id="rId110"/>
    <p:sldId id="507" r:id="rId111"/>
    <p:sldId id="508" r:id="rId112"/>
    <p:sldId id="509" r:id="rId113"/>
    <p:sldId id="511" r:id="rId114"/>
    <p:sldId id="510" r:id="rId115"/>
    <p:sldId id="512" r:id="rId116"/>
    <p:sldId id="513" r:id="rId117"/>
    <p:sldId id="514" r:id="rId118"/>
    <p:sldId id="515" r:id="rId119"/>
    <p:sldId id="516" r:id="rId120"/>
    <p:sldId id="517" r:id="rId121"/>
    <p:sldId id="518" r:id="rId122"/>
    <p:sldId id="519" r:id="rId123"/>
    <p:sldId id="520" r:id="rId124"/>
    <p:sldId id="521" r:id="rId125"/>
    <p:sldId id="522" r:id="rId126"/>
    <p:sldId id="523" r:id="rId127"/>
    <p:sldId id="524" r:id="rId128"/>
    <p:sldId id="525" r:id="rId129"/>
    <p:sldId id="526" r:id="rId130"/>
    <p:sldId id="527" r:id="rId131"/>
    <p:sldId id="538" r:id="rId132"/>
    <p:sldId id="529" r:id="rId133"/>
    <p:sldId id="530" r:id="rId134"/>
    <p:sldId id="531" r:id="rId1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94142" autoAdjust="0"/>
  </p:normalViewPr>
  <p:slideViewPr>
    <p:cSldViewPr>
      <p:cViewPr varScale="1">
        <p:scale>
          <a:sx n="82" d="100"/>
          <a:sy n="82" d="100"/>
        </p:scale>
        <p:origin x="632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4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4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61561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D2DB2-BA90-4463-B0A8-AE12B0A66EE8}" type="slidenum">
              <a:rPr lang="en-US"/>
              <a:pPr/>
              <a:t>11</a:t>
            </a:fld>
            <a:endParaRPr lang="en-US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821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101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30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102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169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103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701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104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1658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105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9702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106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043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107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7770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119D20-0457-482E-9A4E-BCB05FD318B1}" type="slidenum">
              <a:rPr lang="en-US"/>
              <a:pPr/>
              <a:t>108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372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668EB-63C5-4C76-A281-58379F203D36}" type="slidenum">
              <a:rPr lang="en-US"/>
              <a:pPr/>
              <a:t>109</a:t>
            </a:fld>
            <a:endParaRPr lang="en-US"/>
          </a:p>
        </p:txBody>
      </p:sp>
      <p:sp>
        <p:nvSpPr>
          <p:cNvPr id="146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902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A051F-ABB8-465D-8C47-801C5CA8FF4F}" type="slidenum">
              <a:rPr lang="en-US"/>
              <a:pPr/>
              <a:t>110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5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C829F-7ED2-40C6-BF34-D0B3FCC86EBA}" type="slidenum">
              <a:rPr lang="en-US"/>
              <a:pPr/>
              <a:t>12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6806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3C0D3-DFD6-4E09-8B48-6E05B8829C9D}" type="slidenum">
              <a:rPr lang="en-US"/>
              <a:pPr/>
              <a:t>111</a:t>
            </a:fld>
            <a:endParaRPr lang="en-US"/>
          </a:p>
        </p:txBody>
      </p:sp>
      <p:sp>
        <p:nvSpPr>
          <p:cNvPr id="146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7202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1EB2C-279C-4F34-984B-EA4531D881C7}" type="slidenum">
              <a:rPr lang="en-US"/>
              <a:pPr/>
              <a:t>112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8677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024C6-87C7-4242-B183-695331F6F3C8}" type="slidenum">
              <a:rPr lang="en-US"/>
              <a:pPr/>
              <a:t>113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706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FCA00-4BD3-4213-A01B-A64121EFA4E8}" type="slidenum">
              <a:rPr lang="en-US"/>
              <a:pPr/>
              <a:t>114</a:t>
            </a:fld>
            <a:endParaRPr lang="en-US"/>
          </a:p>
        </p:txBody>
      </p:sp>
      <p:sp>
        <p:nvSpPr>
          <p:cNvPr id="146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047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F79E-BEBA-4CA0-97A4-7B0A9455AC73}" type="slidenum">
              <a:rPr lang="en-US"/>
              <a:pPr/>
              <a:t>115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9500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913E8-79FF-4AEB-9A75-85C49707BFC6}" type="slidenum">
              <a:rPr lang="en-US"/>
              <a:pPr/>
              <a:t>116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0283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9B68F-BB09-412A-8618-FB1FAAD0AAC3}" type="slidenum">
              <a:rPr lang="en-US"/>
              <a:pPr/>
              <a:t>117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414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57A0A-9F8C-4737-A3F9-0D72E38FF074}" type="slidenum">
              <a:rPr lang="en-US"/>
              <a:pPr/>
              <a:t>118</a:t>
            </a:fld>
            <a:endParaRPr lang="en-US"/>
          </a:p>
        </p:txBody>
      </p:sp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413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DC253-3114-42E5-87D4-56BA4E1EA771}" type="slidenum">
              <a:rPr lang="en-US"/>
              <a:pPr/>
              <a:t>119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7210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5577E-5C37-4CC8-9CB9-BF0367170214}" type="slidenum">
              <a:rPr lang="en-US"/>
              <a:pPr/>
              <a:t>120</a:t>
            </a:fld>
            <a:endParaRPr lang="en-US"/>
          </a:p>
        </p:txBody>
      </p:sp>
      <p:sp>
        <p:nvSpPr>
          <p:cNvPr id="147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15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C4C82-1E05-4440-9F7E-6FAEB2EAAE75}" type="slidenum">
              <a:rPr lang="en-US"/>
              <a:pPr/>
              <a:t>13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18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70ACA-11B1-4E66-8D91-C65B08C616C7}" type="slidenum">
              <a:rPr lang="en-US"/>
              <a:pPr/>
              <a:t>121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180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30B4-8073-4B12-B94F-3C40EBFDFC48}" type="slidenum">
              <a:rPr lang="en-US"/>
              <a:pPr/>
              <a:t>122</a:t>
            </a:fld>
            <a:endParaRPr lang="en-US"/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9131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6A2C7-0542-4912-85FB-E8455F8251AB}" type="slidenum">
              <a:rPr lang="en-US"/>
              <a:pPr/>
              <a:t>123</a:t>
            </a:fld>
            <a:endParaRPr lang="en-US"/>
          </a:p>
        </p:txBody>
      </p:sp>
      <p:sp>
        <p:nvSpPr>
          <p:cNvPr id="147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382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0B824-E040-4414-AF7F-ED074F5F8E71}" type="slidenum">
              <a:rPr lang="en-US"/>
              <a:pPr/>
              <a:t>124</a:t>
            </a:fld>
            <a:endParaRPr lang="en-US"/>
          </a:p>
        </p:txBody>
      </p:sp>
      <p:sp>
        <p:nvSpPr>
          <p:cNvPr id="147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399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97CEA-9E85-442A-887F-380AD7765851}" type="slidenum">
              <a:rPr lang="en-US"/>
              <a:pPr/>
              <a:t>125</a:t>
            </a:fld>
            <a:endParaRPr lang="en-US"/>
          </a:p>
        </p:txBody>
      </p:sp>
      <p:sp>
        <p:nvSpPr>
          <p:cNvPr id="147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4877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64D62-7399-4839-AD1B-04006C7C3824}" type="slidenum">
              <a:rPr lang="en-US"/>
              <a:pPr/>
              <a:t>126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0046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F946A-6720-4E28-BFD2-C4DA39E14602}" type="slidenum">
              <a:rPr lang="en-US"/>
              <a:pPr/>
              <a:t>127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801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889-2A1B-49B7-8B85-F923DE23B8C1}" type="slidenum">
              <a:rPr lang="en-US"/>
              <a:pPr/>
              <a:t>128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9881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A80EE-7CC1-4E39-B7FE-BA4CE30C8D0D}" type="slidenum">
              <a:rPr lang="en-US"/>
              <a:pPr/>
              <a:t>129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914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130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92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22678-56B4-4083-93DF-293C377DC8BB}" type="slidenum">
              <a:rPr lang="en-US"/>
              <a:pPr/>
              <a:t>14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623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131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7986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B4C39-5F56-48D1-B818-B0BD6B2512E3}" type="slidenum">
              <a:rPr lang="en-US"/>
              <a:pPr/>
              <a:t>132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0291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3AF8E-FB36-42C1-9FD0-E0CF2B653514}" type="slidenum">
              <a:rPr lang="en-US"/>
              <a:pPr/>
              <a:t>133</a:t>
            </a:fld>
            <a:endParaRPr lang="en-US"/>
          </a:p>
        </p:txBody>
      </p:sp>
      <p:sp>
        <p:nvSpPr>
          <p:cNvPr id="148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40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38E7A-87EA-49C2-97C7-D8E400A9FFA8}" type="slidenum">
              <a:rPr lang="en-US"/>
              <a:pPr/>
              <a:t>134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7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15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0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68C7-9330-4FF6-B88E-8F9390C46787}" type="slidenum">
              <a:rPr lang="en-US"/>
              <a:pPr/>
              <a:t>16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45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17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15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18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68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19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20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A12898-5B80-4728-A62A-50D6A1DE6BF0}" type="slidenum">
              <a:rPr lang="en-US"/>
              <a:pPr/>
              <a:t>3</a:t>
            </a:fld>
            <a:endParaRPr lang="en-US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62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21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22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7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F61A6-2541-4277-A2F9-36E5595FA60B}" type="slidenum">
              <a:rPr lang="en-US"/>
              <a:pPr/>
              <a:t>23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17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24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9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25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74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524AF9-8E72-4B4E-8C5A-1E1E37A3B6CF}" type="slidenum">
              <a:rPr lang="en-US"/>
              <a:pPr/>
              <a:t>26</a:t>
            </a:fld>
            <a:endParaRPr lang="en-US"/>
          </a:p>
        </p:txBody>
      </p:sp>
      <p:sp>
        <p:nvSpPr>
          <p:cNvPr id="137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03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27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51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28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5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29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15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A920F2-DC38-4F6F-A77B-A47900AD3A10}" type="slidenum">
              <a:rPr lang="en-US"/>
              <a:pPr/>
              <a:t>30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A02A9-81E7-4FC0-8A31-24B525F14208}" type="slidenum">
              <a:rPr lang="en-US"/>
              <a:pPr/>
              <a:t>4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02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31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27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32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33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9DE6C-94EB-4595-8F93-B562C19E80F3}" type="slidenum">
              <a:rPr lang="en-US"/>
              <a:pPr/>
              <a:t>33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25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34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66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35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76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36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796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37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8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92480-A986-40A2-BCD8-1F86C64961F0}" type="slidenum">
              <a:rPr lang="en-US"/>
              <a:pPr/>
              <a:t>38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19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39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24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8179E-AA07-44A3-8B05-F6226C0FBDE4}" type="slidenum">
              <a:rPr lang="en-US"/>
              <a:pPr/>
              <a:t>40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56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C739A-9C17-47CD-9F20-15742CBE6C74}" type="slidenum">
              <a:rPr lang="en-US"/>
              <a:pPr/>
              <a:t>5</a:t>
            </a:fld>
            <a:endParaRPr lang="en-US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837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0D39A-A66A-40DB-8874-60674FBA9AB5}" type="slidenum">
              <a:rPr lang="en-US"/>
              <a:pPr/>
              <a:t>41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08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CE023-FBA8-432C-927B-41A14ED06F98}" type="slidenum">
              <a:rPr lang="en-US"/>
              <a:pPr/>
              <a:t>42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626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0CE31-B9AB-4E8F-85BF-F6B5053178B4}" type="slidenum">
              <a:rPr lang="en-US"/>
              <a:pPr/>
              <a:t>43</a:t>
            </a:fld>
            <a:endParaRPr lang="en-US"/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2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6A372-B076-4BD4-8B6B-5EFE102C3D7C}" type="slidenum">
              <a:rPr lang="en-US"/>
              <a:pPr/>
              <a:t>44</a:t>
            </a:fld>
            <a:endParaRPr lang="en-US"/>
          </a:p>
        </p:txBody>
      </p:sp>
      <p:sp>
        <p:nvSpPr>
          <p:cNvPr id="139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C3CF00-53FD-4EC4-AA76-ED57C6ED0CE5}" type="slidenum">
              <a:rPr lang="en-US"/>
              <a:pPr/>
              <a:t>45</a:t>
            </a:fld>
            <a:endParaRPr lang="en-US"/>
          </a:p>
        </p:txBody>
      </p:sp>
      <p:sp>
        <p:nvSpPr>
          <p:cNvPr id="139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9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5C8C5-F143-4EF2-8770-B4CA20903ACA}" type="slidenum">
              <a:rPr lang="en-US"/>
              <a:pPr/>
              <a:t>46</a:t>
            </a:fld>
            <a:endParaRPr 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65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47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426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5E55D-E1B3-4D24-BC5E-4AB59900FF09}" type="slidenum">
              <a:rPr lang="en-US"/>
              <a:pPr/>
              <a:t>48</a:t>
            </a:fld>
            <a:endParaRPr lang="en-US"/>
          </a:p>
        </p:txBody>
      </p:sp>
      <p:sp>
        <p:nvSpPr>
          <p:cNvPr id="140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721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49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12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F9E9-4C7D-4C8C-B4A2-7798B431B1C8}" type="slidenum">
              <a:rPr lang="en-US"/>
              <a:pPr/>
              <a:t>50</a:t>
            </a:fld>
            <a:endParaRPr lang="en-US"/>
          </a:p>
        </p:txBody>
      </p:sp>
      <p:sp>
        <p:nvSpPr>
          <p:cNvPr id="140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36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6671D-A8C6-47B3-A75A-9352EA65CFB7}" type="slidenum">
              <a:rPr lang="en-US"/>
              <a:pPr/>
              <a:t>6</a:t>
            </a:fld>
            <a:endParaRPr lang="en-US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439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51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3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52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55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53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317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90720-7D24-47BC-B4CC-ADBEC2621C87}" type="slidenum">
              <a:rPr lang="en-US"/>
              <a:pPr/>
              <a:t>54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14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27CD3-8663-475F-9C54-7E46CC622A44}" type="slidenum">
              <a:rPr lang="en-US"/>
              <a:pPr/>
              <a:t>55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388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56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10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73AFB-06D8-44D8-869F-85B0E026D068}" type="slidenum">
              <a:rPr lang="en-US"/>
              <a:pPr/>
              <a:t>57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073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58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907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29C2-1754-4C70-A74F-89D7AF981303}" type="slidenum">
              <a:rPr lang="en-US"/>
              <a:pPr/>
              <a:t>59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83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60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A1A6FD-BBE4-472C-9682-C83E0F98297A}" type="slidenum">
              <a:rPr lang="en-US"/>
              <a:pPr/>
              <a:t>7</a:t>
            </a:fld>
            <a:endParaRPr lang="en-U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746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D43E8E-3198-4483-8CE5-D7EA68858CBD}" type="slidenum">
              <a:rPr lang="en-US"/>
              <a:pPr/>
              <a:t>61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766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62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230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00EB5-F414-42B8-9E69-B057DE5BC989}" type="slidenum">
              <a:rPr lang="en-US"/>
              <a:pPr/>
              <a:t>63</a:t>
            </a:fld>
            <a:endParaRPr lang="en-US"/>
          </a:p>
        </p:txBody>
      </p:sp>
      <p:sp>
        <p:nvSpPr>
          <p:cNvPr id="142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15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349C43-1199-4F71-BC7B-6A4E9346E921}" type="slidenum">
              <a:rPr lang="en-US"/>
              <a:pPr/>
              <a:t>64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837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E1A18-7F52-4A81-B492-26613CD9EBDF}" type="slidenum">
              <a:rPr lang="en-US"/>
              <a:pPr/>
              <a:t>65</a:t>
            </a:fld>
            <a:endParaRPr lang="en-US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29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4A452-600B-4266-A186-5B72F9BB75FD}" type="slidenum">
              <a:rPr lang="en-US"/>
              <a:pPr/>
              <a:t>66</a:t>
            </a:fld>
            <a:endParaRPr lang="en-US"/>
          </a:p>
        </p:txBody>
      </p:sp>
      <p:sp>
        <p:nvSpPr>
          <p:cNvPr id="142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701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17798-D3EE-48B6-AB9B-E3071B702F06}" type="slidenum">
              <a:rPr lang="en-US"/>
              <a:pPr/>
              <a:t>67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45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68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622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2CE4E-D4E8-4018-AB00-F83A89CFFEF1}" type="slidenum">
              <a:rPr lang="en-US"/>
              <a:pPr/>
              <a:t>69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802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70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4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F1D-A0E9-436D-A100-376B78C97228}" type="slidenum">
              <a:rPr lang="en-US"/>
              <a:pPr/>
              <a:t>8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030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71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68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72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609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3AB241-4624-4805-B92C-889AAA23DCA3}" type="slidenum">
              <a:rPr lang="en-US"/>
              <a:pPr/>
              <a:t>73</a:t>
            </a:fld>
            <a:endParaRPr lang="en-US"/>
          </a:p>
        </p:txBody>
      </p:sp>
      <p:sp>
        <p:nvSpPr>
          <p:cNvPr id="151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127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19199-2BA6-44F8-9B63-5818E3605CC8}" type="slidenum">
              <a:rPr lang="en-US"/>
              <a:pPr/>
              <a:t>74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183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5EFB-AF6B-42D6-BF33-9B8AFEE1E3AD}" type="slidenum">
              <a:rPr lang="en-US"/>
              <a:pPr/>
              <a:t>75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418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2694D-31F9-4D20-B041-DD5A132283FB}" type="slidenum">
              <a:rPr lang="en-US"/>
              <a:pPr/>
              <a:t>76</a:t>
            </a:fld>
            <a:endParaRPr lang="en-US"/>
          </a:p>
        </p:txBody>
      </p:sp>
      <p:sp>
        <p:nvSpPr>
          <p:cNvPr id="142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44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77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521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78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799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79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304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80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7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9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808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81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3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82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83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552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84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967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85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881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86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29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87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24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88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864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89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3481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90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1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377D0-3401-4DB7-96DB-6B7BE03ABE96}" type="slidenum">
              <a:rPr lang="en-US"/>
              <a:pPr/>
              <a:t>10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36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91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386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92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316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93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294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94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524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4D39D0-D4B0-4B8C-A8B4-DE8BCCF45BB8}" type="slidenum">
              <a:rPr lang="en-US"/>
              <a:pPr/>
              <a:t>95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723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3F203-F709-4960-A969-872A2BAAFE69}" type="slidenum">
              <a:rPr lang="en-US"/>
              <a:pPr/>
              <a:t>96</a:t>
            </a:fld>
            <a:endParaRPr lang="en-US"/>
          </a:p>
        </p:txBody>
      </p:sp>
      <p:sp>
        <p:nvSpPr>
          <p:cNvPr id="144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58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698CA-D6BC-41F2-A1B8-7182405279B1}" type="slidenum">
              <a:rPr lang="en-US"/>
              <a:pPr/>
              <a:t>97</a:t>
            </a:fld>
            <a:endParaRPr lang="en-US"/>
          </a:p>
        </p:txBody>
      </p:sp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513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9A9FA-A004-47EE-B412-8DE89CB4D3B3}" type="slidenum">
              <a:rPr lang="en-US"/>
              <a:pPr/>
              <a:t>98</a:t>
            </a:fld>
            <a:endParaRPr lang="en-US"/>
          </a:p>
        </p:txBody>
      </p:sp>
      <p:sp>
        <p:nvSpPr>
          <p:cNvPr id="145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011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5B29BC-53BE-4854-9FA4-43C191B99F90}" type="slidenum">
              <a:rPr lang="en-US"/>
              <a:pPr/>
              <a:t>99</a:t>
            </a:fld>
            <a:endParaRPr lang="en-US"/>
          </a:p>
        </p:txBody>
      </p:sp>
      <p:sp>
        <p:nvSpPr>
          <p:cNvPr id="145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779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100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0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1516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0778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5.wmf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notesSlide" Target="../notesSlides/notesSlide99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8.xml"/><Relationship Id="rId4" Type="http://schemas.openxmlformats.org/officeDocument/2006/relationships/tags" Target="../tags/tag31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6.wmf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tags" Target="../tags/tag345.xml"/><Relationship Id="rId7" Type="http://schemas.openxmlformats.org/officeDocument/2006/relationships/notesSlide" Target="../notesSlides/notesSlide109.xml"/><Relationship Id="rId2" Type="http://schemas.openxmlformats.org/officeDocument/2006/relationships/tags" Target="../tags/tag344.xml"/><Relationship Id="rId1" Type="http://schemas.openxmlformats.org/officeDocument/2006/relationships/vmlDrawing" Target="../drawings/vmlDrawing6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image" Target="../media/image73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tags" Target="../tags/tag353.xml"/><Relationship Id="rId7" Type="http://schemas.openxmlformats.org/officeDocument/2006/relationships/oleObject" Target="../embeddings/oleObject75.bin"/><Relationship Id="rId2" Type="http://schemas.openxmlformats.org/officeDocument/2006/relationships/tags" Target="../tags/tag352.xml"/><Relationship Id="rId1" Type="http://schemas.openxmlformats.org/officeDocument/2006/relationships/vmlDrawing" Target="../drawings/vmlDrawing70.vml"/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tags" Target="../tags/tag356.xml"/><Relationship Id="rId7" Type="http://schemas.openxmlformats.org/officeDocument/2006/relationships/oleObject" Target="../embeddings/oleObject76.bin"/><Relationship Id="rId2" Type="http://schemas.openxmlformats.org/officeDocument/2006/relationships/tags" Target="../tags/tag355.xml"/><Relationship Id="rId1" Type="http://schemas.openxmlformats.org/officeDocument/2006/relationships/vmlDrawing" Target="../drawings/vmlDrawing71.vml"/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tags" Target="../tags/tag359.xml"/><Relationship Id="rId7" Type="http://schemas.openxmlformats.org/officeDocument/2006/relationships/oleObject" Target="../embeddings/oleObject77.bin"/><Relationship Id="rId2" Type="http://schemas.openxmlformats.org/officeDocument/2006/relationships/tags" Target="../tags/tag358.xml"/><Relationship Id="rId1" Type="http://schemas.openxmlformats.org/officeDocument/2006/relationships/vmlDrawing" Target="../drawings/vmlDrawing72.vml"/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7.wmf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tags" Target="../tags/tag378.xml"/><Relationship Id="rId7" Type="http://schemas.openxmlformats.org/officeDocument/2006/relationships/notesSlide" Target="../notesSlides/notesSlide119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7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9" Type="http://schemas.openxmlformats.org/officeDocument/2006/relationships/image" Target="../media/image77.w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tags" Target="../tags/tag382.xml"/><Relationship Id="rId7" Type="http://schemas.openxmlformats.org/officeDocument/2006/relationships/oleObject" Target="../embeddings/oleObject79.bin"/><Relationship Id="rId2" Type="http://schemas.openxmlformats.org/officeDocument/2006/relationships/tags" Target="../tags/tag381.xml"/><Relationship Id="rId1" Type="http://schemas.openxmlformats.org/officeDocument/2006/relationships/vmlDrawing" Target="../drawings/vmlDrawing74.vml"/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tags" Target="../tags/tag385.xml"/><Relationship Id="rId7" Type="http://schemas.openxmlformats.org/officeDocument/2006/relationships/notesSlide" Target="../notesSlides/notesSlide121.xml"/><Relationship Id="rId2" Type="http://schemas.openxmlformats.org/officeDocument/2006/relationships/tags" Target="../tags/tag384.xml"/><Relationship Id="rId1" Type="http://schemas.openxmlformats.org/officeDocument/2006/relationships/vmlDrawing" Target="../drawings/vmlDrawing7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9" Type="http://schemas.openxmlformats.org/officeDocument/2006/relationships/image" Target="../media/image79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tags" Target="../tags/tag389.xml"/><Relationship Id="rId7" Type="http://schemas.openxmlformats.org/officeDocument/2006/relationships/notesSlide" Target="../notesSlides/notesSlide122.xml"/><Relationship Id="rId2" Type="http://schemas.openxmlformats.org/officeDocument/2006/relationships/tags" Target="../tags/tag388.xml"/><Relationship Id="rId1" Type="http://schemas.openxmlformats.org/officeDocument/2006/relationships/vmlDrawing" Target="../drawings/vmlDrawing7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9" Type="http://schemas.openxmlformats.org/officeDocument/2006/relationships/image" Target="../media/image80.w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9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5.xml"/><Relationship Id="rId3" Type="http://schemas.openxmlformats.org/officeDocument/2006/relationships/tags" Target="../tags/tag40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00.xml"/><Relationship Id="rId1" Type="http://schemas.openxmlformats.org/officeDocument/2006/relationships/vmlDrawing" Target="../drawings/vmlDrawing77.v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10" Type="http://schemas.openxmlformats.org/officeDocument/2006/relationships/image" Target="../media/image81.wmf"/><Relationship Id="rId4" Type="http://schemas.openxmlformats.org/officeDocument/2006/relationships/tags" Target="../tags/tag402.xml"/><Relationship Id="rId9" Type="http://schemas.openxmlformats.org/officeDocument/2006/relationships/oleObject" Target="../embeddings/oleObject82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7" Type="http://schemas.openxmlformats.org/officeDocument/2006/relationships/image" Target="../media/image82.wmf"/><Relationship Id="rId2" Type="http://schemas.openxmlformats.org/officeDocument/2006/relationships/tags" Target="../tags/tag405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83.bin"/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tags" Target="../tags/tag408.xml"/><Relationship Id="rId7" Type="http://schemas.openxmlformats.org/officeDocument/2006/relationships/image" Target="../media/image83.wmf"/><Relationship Id="rId2" Type="http://schemas.openxmlformats.org/officeDocument/2006/relationships/tags" Target="../tags/tag40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84.bin"/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8.wmf"/><Relationship Id="rId2" Type="http://schemas.openxmlformats.org/officeDocument/2006/relationships/tags" Target="../tags/tag1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4" Type="http://schemas.openxmlformats.org/officeDocument/2006/relationships/notesSlide" Target="../notesSlides/notesSlide12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4" Type="http://schemas.openxmlformats.org/officeDocument/2006/relationships/notesSlide" Target="../notesSlides/notesSlide13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notesSlide" Target="../notesSlides/notesSlide1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9.wmf"/><Relationship Id="rId2" Type="http://schemas.openxmlformats.org/officeDocument/2006/relationships/tags" Target="../tags/tag1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0.wmf"/><Relationship Id="rId2" Type="http://schemas.openxmlformats.org/officeDocument/2006/relationships/tags" Target="../tags/tag2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1.wmf"/><Relationship Id="rId2" Type="http://schemas.openxmlformats.org/officeDocument/2006/relationships/tags" Target="../tags/tag2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2.wmf"/><Relationship Id="rId2" Type="http://schemas.openxmlformats.org/officeDocument/2006/relationships/tags" Target="../tags/tag2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3.wmf"/><Relationship Id="rId2" Type="http://schemas.openxmlformats.org/officeDocument/2006/relationships/tags" Target="../tags/tag2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tags" Target="../tags/tag29.xml"/><Relationship Id="rId7" Type="http://schemas.openxmlformats.org/officeDocument/2006/relationships/oleObject" Target="../embeddings/oleObject12.bin"/><Relationship Id="rId2" Type="http://schemas.openxmlformats.org/officeDocument/2006/relationships/tags" Target="../tags/tag28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tags" Target="../tags/tag32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1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tags" Target="../tags/tag36.xml"/><Relationship Id="rId7" Type="http://schemas.openxmlformats.org/officeDocument/2006/relationships/oleObject" Target="../embeddings/oleObject14.bin"/><Relationship Id="rId2" Type="http://schemas.openxmlformats.org/officeDocument/2006/relationships/tags" Target="../tags/tag35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7.wmf"/><Relationship Id="rId2" Type="http://schemas.openxmlformats.org/officeDocument/2006/relationships/tags" Target="../tags/tag38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16.v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../media/image14.wmf"/><Relationship Id="rId4" Type="http://schemas.openxmlformats.org/officeDocument/2006/relationships/tags" Target="../tags/tag47.xml"/><Relationship Id="rId9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18.wmf"/><Relationship Id="rId2" Type="http://schemas.openxmlformats.org/officeDocument/2006/relationships/tags" Target="../tags/tag5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56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1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1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w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68.xml"/><Relationship Id="rId7" Type="http://schemas.openxmlformats.org/officeDocument/2006/relationships/oleObject" Target="../embeddings/oleObject19.bin"/><Relationship Id="rId2" Type="http://schemas.openxmlformats.org/officeDocument/2006/relationships/tags" Target="../tags/tag67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79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78.xml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tags" Target="../tags/tag98.xml"/><Relationship Id="rId7" Type="http://schemas.openxmlformats.org/officeDocument/2006/relationships/oleObject" Target="../embeddings/oleObject21.bin"/><Relationship Id="rId2" Type="http://schemas.openxmlformats.org/officeDocument/2006/relationships/tags" Target="../tags/tag97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101.xml"/><Relationship Id="rId7" Type="http://schemas.openxmlformats.org/officeDocument/2006/relationships/notesSlide" Target="../notesSlides/notesSlide40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9" Type="http://schemas.openxmlformats.org/officeDocument/2006/relationships/image" Target="../media/image2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105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9" Type="http://schemas.openxmlformats.org/officeDocument/2006/relationships/image" Target="../media/image23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tags" Target="../tags/tag109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24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113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2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117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9" Type="http://schemas.openxmlformats.org/officeDocument/2006/relationships/image" Target="../media/image2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121.xml"/><Relationship Id="rId7" Type="http://schemas.openxmlformats.org/officeDocument/2006/relationships/notesSlide" Target="../notesSlides/notesSlide45.xml"/><Relationship Id="rId2" Type="http://schemas.openxmlformats.org/officeDocument/2006/relationships/tags" Target="../tags/tag120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9" Type="http://schemas.openxmlformats.org/officeDocument/2006/relationships/image" Target="../media/image2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125.xml"/><Relationship Id="rId7" Type="http://schemas.openxmlformats.org/officeDocument/2006/relationships/notesSlide" Target="../notesSlides/notesSlide46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9" Type="http://schemas.openxmlformats.org/officeDocument/2006/relationships/image" Target="../media/image28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tags" Target="../tags/tag129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2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133.xml"/><Relationship Id="rId7" Type="http://schemas.openxmlformats.org/officeDocument/2006/relationships/notesSlide" Target="../notesSlides/notesSlide48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image" Target="../media/image3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tags" Target="../tags/tag137.xml"/><Relationship Id="rId7" Type="http://schemas.openxmlformats.org/officeDocument/2006/relationships/oleObject" Target="../embeddings/oleObject31.bin"/><Relationship Id="rId2" Type="http://schemas.openxmlformats.org/officeDocument/2006/relationships/tags" Target="../tags/tag136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tags" Target="../tags/tag140.xml"/><Relationship Id="rId7" Type="http://schemas.openxmlformats.org/officeDocument/2006/relationships/oleObject" Target="../embeddings/oleObject32.bin"/><Relationship Id="rId2" Type="http://schemas.openxmlformats.org/officeDocument/2006/relationships/tags" Target="../tags/tag139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tags" Target="../tags/tag143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42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tags" Target="../tags/tag146.xml"/><Relationship Id="rId7" Type="http://schemas.openxmlformats.org/officeDocument/2006/relationships/oleObject" Target="../embeddings/oleObject34.bin"/><Relationship Id="rId2" Type="http://schemas.openxmlformats.org/officeDocument/2006/relationships/tags" Target="../tags/tag145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wmf"/><Relationship Id="rId4" Type="http://schemas.openxmlformats.org/officeDocument/2006/relationships/tags" Target="../tags/tag147.xml"/><Relationship Id="rId9" Type="http://schemas.openxmlformats.org/officeDocument/2006/relationships/oleObject" Target="../embeddings/oleObject35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tags" Target="../tags/tag149.xml"/><Relationship Id="rId7" Type="http://schemas.openxmlformats.org/officeDocument/2006/relationships/oleObject" Target="../embeddings/oleObject36.bin"/><Relationship Id="rId2" Type="http://schemas.openxmlformats.org/officeDocument/2006/relationships/tags" Target="../tags/tag148.xml"/><Relationship Id="rId1" Type="http://schemas.openxmlformats.org/officeDocument/2006/relationships/vmlDrawing" Target="../drawings/vmlDrawing35.vml"/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wmf"/><Relationship Id="rId4" Type="http://schemas.openxmlformats.org/officeDocument/2006/relationships/tags" Target="../tags/tag150.xml"/><Relationship Id="rId9" Type="http://schemas.openxmlformats.org/officeDocument/2006/relationships/oleObject" Target="../embeddings/oleObject37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tags" Target="../tags/tag152.xml"/><Relationship Id="rId7" Type="http://schemas.openxmlformats.org/officeDocument/2006/relationships/oleObject" Target="../embeddings/oleObject38.bin"/><Relationship Id="rId2" Type="http://schemas.openxmlformats.org/officeDocument/2006/relationships/tags" Target="../tags/tag151.xml"/><Relationship Id="rId1" Type="http://schemas.openxmlformats.org/officeDocument/2006/relationships/vmlDrawing" Target="../drawings/vmlDrawing36.vml"/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wmf"/><Relationship Id="rId4" Type="http://schemas.openxmlformats.org/officeDocument/2006/relationships/tags" Target="../tags/tag153.xml"/><Relationship Id="rId9" Type="http://schemas.openxmlformats.org/officeDocument/2006/relationships/oleObject" Target="../embeddings/oleObject3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tags" Target="../tags/tag155.xml"/><Relationship Id="rId7" Type="http://schemas.openxmlformats.org/officeDocument/2006/relationships/oleObject" Target="../embeddings/oleObject40.bin"/><Relationship Id="rId2" Type="http://schemas.openxmlformats.org/officeDocument/2006/relationships/tags" Target="../tags/tag154.xml"/><Relationship Id="rId1" Type="http://schemas.openxmlformats.org/officeDocument/2006/relationships/vmlDrawing" Target="../drawings/vmlDrawing37.v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wmf"/><Relationship Id="rId4" Type="http://schemas.openxmlformats.org/officeDocument/2006/relationships/tags" Target="../tags/tag156.xml"/><Relationship Id="rId9" Type="http://schemas.openxmlformats.org/officeDocument/2006/relationships/oleObject" Target="../embeddings/oleObject4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tags" Target="../tags/tag158.xml"/><Relationship Id="rId7" Type="http://schemas.openxmlformats.org/officeDocument/2006/relationships/oleObject" Target="../embeddings/oleObject42.bin"/><Relationship Id="rId2" Type="http://schemas.openxmlformats.org/officeDocument/2006/relationships/tags" Target="../tags/tag157.xml"/><Relationship Id="rId1" Type="http://schemas.openxmlformats.org/officeDocument/2006/relationships/vmlDrawing" Target="../drawings/vmlDrawing38.v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wmf"/><Relationship Id="rId4" Type="http://schemas.openxmlformats.org/officeDocument/2006/relationships/tags" Target="../tags/tag159.xml"/><Relationship Id="rId9" Type="http://schemas.openxmlformats.org/officeDocument/2006/relationships/oleObject" Target="../embeddings/oleObject4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42.wmf"/><Relationship Id="rId2" Type="http://schemas.openxmlformats.org/officeDocument/2006/relationships/tags" Target="../tags/tag160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44.bin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7" Type="http://schemas.openxmlformats.org/officeDocument/2006/relationships/image" Target="../media/image43.wmf"/><Relationship Id="rId2" Type="http://schemas.openxmlformats.org/officeDocument/2006/relationships/tags" Target="../tags/tag16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5.bin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44.wmf"/><Relationship Id="rId2" Type="http://schemas.openxmlformats.org/officeDocument/2006/relationships/tags" Target="../tags/tag164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45.wmf"/><Relationship Id="rId2" Type="http://schemas.openxmlformats.org/officeDocument/2006/relationships/tags" Target="../tags/tag166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7.bin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tags" Target="../tags/tag169.xml"/><Relationship Id="rId7" Type="http://schemas.openxmlformats.org/officeDocument/2006/relationships/oleObject" Target="../embeddings/oleObject48.bin"/><Relationship Id="rId2" Type="http://schemas.openxmlformats.org/officeDocument/2006/relationships/tags" Target="../tags/tag168.xml"/><Relationship Id="rId1" Type="http://schemas.openxmlformats.org/officeDocument/2006/relationships/vmlDrawing" Target="../drawings/vmlDrawing43.v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tags" Target="../tags/tag172.xml"/><Relationship Id="rId7" Type="http://schemas.openxmlformats.org/officeDocument/2006/relationships/oleObject" Target="../embeddings/oleObject49.bin"/><Relationship Id="rId2" Type="http://schemas.openxmlformats.org/officeDocument/2006/relationships/tags" Target="../tags/tag171.xml"/><Relationship Id="rId1" Type="http://schemas.openxmlformats.org/officeDocument/2006/relationships/vmlDrawing" Target="../drawings/vmlDrawing44.v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tags" Target="../tags/tag175.xml"/><Relationship Id="rId7" Type="http://schemas.openxmlformats.org/officeDocument/2006/relationships/oleObject" Target="../embeddings/oleObject50.bin"/><Relationship Id="rId2" Type="http://schemas.openxmlformats.org/officeDocument/2006/relationships/tags" Target="../tags/tag174.xml"/><Relationship Id="rId1" Type="http://schemas.openxmlformats.org/officeDocument/2006/relationships/vmlDrawing" Target="../drawings/vmlDrawing45.v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tags" Target="../tags/tag178.xml"/><Relationship Id="rId7" Type="http://schemas.openxmlformats.org/officeDocument/2006/relationships/oleObject" Target="../embeddings/oleObject51.bin"/><Relationship Id="rId2" Type="http://schemas.openxmlformats.org/officeDocument/2006/relationships/tags" Target="../tags/tag177.xml"/><Relationship Id="rId1" Type="http://schemas.openxmlformats.org/officeDocument/2006/relationships/vmlDrawing" Target="../drawings/vmlDrawing46.vml"/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tags" Target="../tags/tag181.xml"/><Relationship Id="rId7" Type="http://schemas.openxmlformats.org/officeDocument/2006/relationships/oleObject" Target="../embeddings/oleObject52.bin"/><Relationship Id="rId2" Type="http://schemas.openxmlformats.org/officeDocument/2006/relationships/tags" Target="../tags/tag180.xml"/><Relationship Id="rId1" Type="http://schemas.openxmlformats.org/officeDocument/2006/relationships/vmlDrawing" Target="../drawings/vmlDrawing47.v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tags" Target="../tags/tag184.xml"/><Relationship Id="rId7" Type="http://schemas.openxmlformats.org/officeDocument/2006/relationships/oleObject" Target="../embeddings/oleObject53.bin"/><Relationship Id="rId2" Type="http://schemas.openxmlformats.org/officeDocument/2006/relationships/tags" Target="../tags/tag183.xml"/><Relationship Id="rId1" Type="http://schemas.openxmlformats.org/officeDocument/2006/relationships/vmlDrawing" Target="../drawings/vmlDrawing48.v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4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189.xml"/><Relationship Id="rId7" Type="http://schemas.openxmlformats.org/officeDocument/2006/relationships/notesSlide" Target="../notesSlides/notesSlide68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4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5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tags" Target="../tags/tag210.xml"/><Relationship Id="rId7" Type="http://schemas.openxmlformats.org/officeDocument/2006/relationships/oleObject" Target="../embeddings/oleObject55.bin"/><Relationship Id="rId2" Type="http://schemas.openxmlformats.org/officeDocument/2006/relationships/tags" Target="../tags/tag209.xml"/><Relationship Id="rId1" Type="http://schemas.openxmlformats.org/officeDocument/2006/relationships/vmlDrawing" Target="../drawings/vmlDrawing50.v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tags" Target="../tags/tag213.xml"/><Relationship Id="rId7" Type="http://schemas.openxmlformats.org/officeDocument/2006/relationships/oleObject" Target="../embeddings/oleObject56.bin"/><Relationship Id="rId2" Type="http://schemas.openxmlformats.org/officeDocument/2006/relationships/tags" Target="../tags/tag212.xml"/><Relationship Id="rId1" Type="http://schemas.openxmlformats.org/officeDocument/2006/relationships/vmlDrawing" Target="../drawings/vmlDrawing51.v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tags" Target="../tags/tag219.xml"/><Relationship Id="rId7" Type="http://schemas.openxmlformats.org/officeDocument/2006/relationships/oleObject" Target="../embeddings/oleObject57.bin"/><Relationship Id="rId2" Type="http://schemas.openxmlformats.org/officeDocument/2006/relationships/tags" Target="../tags/tag218.xml"/><Relationship Id="rId1" Type="http://schemas.openxmlformats.org/officeDocument/2006/relationships/vmlDrawing" Target="../drawings/vmlDrawing52.vml"/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tags" Target="../tags/tag222.xml"/><Relationship Id="rId7" Type="http://schemas.openxmlformats.org/officeDocument/2006/relationships/oleObject" Target="../embeddings/oleObject58.bin"/><Relationship Id="rId2" Type="http://schemas.openxmlformats.org/officeDocument/2006/relationships/tags" Target="../tags/tag221.xml"/><Relationship Id="rId1" Type="http://schemas.openxmlformats.org/officeDocument/2006/relationships/vmlDrawing" Target="../drawings/vmlDrawing53.vml"/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tags" Target="../tags/tag225.xml"/><Relationship Id="rId7" Type="http://schemas.openxmlformats.org/officeDocument/2006/relationships/oleObject" Target="../embeddings/oleObject59.bin"/><Relationship Id="rId2" Type="http://schemas.openxmlformats.org/officeDocument/2006/relationships/tags" Target="../tags/tag224.xml"/><Relationship Id="rId1" Type="http://schemas.openxmlformats.org/officeDocument/2006/relationships/vmlDrawing" Target="../drawings/vmlDrawing54.vml"/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tags" Target="../tags/tag228.xml"/><Relationship Id="rId7" Type="http://schemas.openxmlformats.org/officeDocument/2006/relationships/notesSlide" Target="../notesSlides/notesSlide80.xml"/><Relationship Id="rId2" Type="http://schemas.openxmlformats.org/officeDocument/2006/relationships/tags" Target="../tags/tag227.xml"/><Relationship Id="rId1" Type="http://schemas.openxmlformats.org/officeDocument/2006/relationships/vmlDrawing" Target="../drawings/vmlDrawing5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9" Type="http://schemas.openxmlformats.org/officeDocument/2006/relationships/image" Target="../media/image58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tags" Target="../tags/tag232.xml"/><Relationship Id="rId7" Type="http://schemas.openxmlformats.org/officeDocument/2006/relationships/notesSlide" Target="../notesSlides/notesSlide81.xml"/><Relationship Id="rId2" Type="http://schemas.openxmlformats.org/officeDocument/2006/relationships/tags" Target="../tags/tag231.xml"/><Relationship Id="rId1" Type="http://schemas.openxmlformats.org/officeDocument/2006/relationships/vmlDrawing" Target="../drawings/vmlDrawing5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9" Type="http://schemas.openxmlformats.org/officeDocument/2006/relationships/image" Target="../media/image59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240.xml"/><Relationship Id="rId7" Type="http://schemas.openxmlformats.org/officeDocument/2006/relationships/notesSlide" Target="../notesSlides/notesSlide83.xml"/><Relationship Id="rId2" Type="http://schemas.openxmlformats.org/officeDocument/2006/relationships/tags" Target="../tags/tag239.xml"/><Relationship Id="rId1" Type="http://schemas.openxmlformats.org/officeDocument/2006/relationships/vmlDrawing" Target="../drawings/vmlDrawing5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9" Type="http://schemas.openxmlformats.org/officeDocument/2006/relationships/image" Target="../media/image60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7.xml"/><Relationship Id="rId1" Type="http://schemas.openxmlformats.org/officeDocument/2006/relationships/vmlDrawing" Target="../drawings/vmlDrawing58.v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10" Type="http://schemas.openxmlformats.org/officeDocument/2006/relationships/image" Target="../media/image61.wmf"/><Relationship Id="rId4" Type="http://schemas.openxmlformats.org/officeDocument/2006/relationships/tags" Target="../tags/tag249.xml"/><Relationship Id="rId9" Type="http://schemas.openxmlformats.org/officeDocument/2006/relationships/oleObject" Target="../embeddings/oleObject63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tags" Target="../tags/tag253.xml"/><Relationship Id="rId7" Type="http://schemas.openxmlformats.org/officeDocument/2006/relationships/notesSlide" Target="../notesSlides/notesSlide86.xml"/><Relationship Id="rId2" Type="http://schemas.openxmlformats.org/officeDocument/2006/relationships/tags" Target="../tags/tag252.xml"/><Relationship Id="rId1" Type="http://schemas.openxmlformats.org/officeDocument/2006/relationships/vmlDrawing" Target="../drawings/vmlDrawing5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image" Target="../media/image62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tags" Target="../tags/tag257.xml"/><Relationship Id="rId7" Type="http://schemas.openxmlformats.org/officeDocument/2006/relationships/notesSlide" Target="../notesSlides/notesSlide87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6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9" Type="http://schemas.openxmlformats.org/officeDocument/2006/relationships/image" Target="../media/image6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3" Type="http://schemas.openxmlformats.org/officeDocument/2006/relationships/tags" Target="../tags/tag26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3.xml"/><Relationship Id="rId1" Type="http://schemas.openxmlformats.org/officeDocument/2006/relationships/vmlDrawing" Target="../drawings/vmlDrawing61.v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10" Type="http://schemas.openxmlformats.org/officeDocument/2006/relationships/image" Target="../media/image64.wmf"/><Relationship Id="rId4" Type="http://schemas.openxmlformats.org/officeDocument/2006/relationships/tags" Target="../tags/tag265.xml"/><Relationship Id="rId9" Type="http://schemas.openxmlformats.org/officeDocument/2006/relationships/oleObject" Target="../embeddings/oleObject66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3" Type="http://schemas.openxmlformats.org/officeDocument/2006/relationships/tags" Target="../tags/tag2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62.v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10" Type="http://schemas.openxmlformats.org/officeDocument/2006/relationships/image" Target="../media/image65.wmf"/><Relationship Id="rId4" Type="http://schemas.openxmlformats.org/officeDocument/2006/relationships/tags" Target="../tags/tag270.xml"/><Relationship Id="rId9" Type="http://schemas.openxmlformats.org/officeDocument/2006/relationships/oleObject" Target="../embeddings/oleObject67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3" Type="http://schemas.openxmlformats.org/officeDocument/2006/relationships/tags" Target="../tags/tag27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73.xml"/><Relationship Id="rId1" Type="http://schemas.openxmlformats.org/officeDocument/2006/relationships/vmlDrawing" Target="../drawings/vmlDrawing63.v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10" Type="http://schemas.openxmlformats.org/officeDocument/2006/relationships/image" Target="../media/image66.wmf"/><Relationship Id="rId4" Type="http://schemas.openxmlformats.org/officeDocument/2006/relationships/tags" Target="../tags/tag275.xml"/><Relationship Id="rId9" Type="http://schemas.openxmlformats.org/officeDocument/2006/relationships/oleObject" Target="../embeddings/oleObject68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7" Type="http://schemas.openxmlformats.org/officeDocument/2006/relationships/notesSlide" Target="../notesSlides/notesSlide92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2.xml"/><Relationship Id="rId4" Type="http://schemas.openxmlformats.org/officeDocument/2006/relationships/tags" Target="../tags/tag28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7" Type="http://schemas.openxmlformats.org/officeDocument/2006/relationships/notesSlide" Target="../notesSlides/notesSlide93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7.xml"/><Relationship Id="rId4" Type="http://schemas.openxmlformats.org/officeDocument/2006/relationships/tags" Target="../tags/tag28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3" Type="http://schemas.openxmlformats.org/officeDocument/2006/relationships/tags" Target="../tags/tag28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8.xml"/><Relationship Id="rId1" Type="http://schemas.openxmlformats.org/officeDocument/2006/relationships/vmlDrawing" Target="../drawings/vmlDrawing64.v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10" Type="http://schemas.openxmlformats.org/officeDocument/2006/relationships/image" Target="../media/image67.wmf"/><Relationship Id="rId4" Type="http://schemas.openxmlformats.org/officeDocument/2006/relationships/tags" Target="../tags/tag290.xml"/><Relationship Id="rId9" Type="http://schemas.openxmlformats.org/officeDocument/2006/relationships/oleObject" Target="../embeddings/oleObject69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5.xml"/><Relationship Id="rId3" Type="http://schemas.openxmlformats.org/officeDocument/2006/relationships/tags" Target="../tags/tag29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93.xml"/><Relationship Id="rId1" Type="http://schemas.openxmlformats.org/officeDocument/2006/relationships/vmlDrawing" Target="../drawings/vmlDrawing65.v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10" Type="http://schemas.openxmlformats.org/officeDocument/2006/relationships/image" Target="../media/image68.wmf"/><Relationship Id="rId4" Type="http://schemas.openxmlformats.org/officeDocument/2006/relationships/tags" Target="../tags/tag295.xml"/><Relationship Id="rId9" Type="http://schemas.openxmlformats.org/officeDocument/2006/relationships/oleObject" Target="../embeddings/oleObject70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2" Type="http://schemas.openxmlformats.org/officeDocument/2006/relationships/tags" Target="../tags/tag298.xml"/><Relationship Id="rId1" Type="http://schemas.openxmlformats.org/officeDocument/2006/relationships/vmlDrawing" Target="../drawings/vmlDrawing66.vml"/><Relationship Id="rId6" Type="http://schemas.openxmlformats.org/officeDocument/2006/relationships/tags" Target="../tags/tag302.xml"/><Relationship Id="rId11" Type="http://schemas.openxmlformats.org/officeDocument/2006/relationships/image" Target="../media/image69.wmf"/><Relationship Id="rId5" Type="http://schemas.openxmlformats.org/officeDocument/2006/relationships/tags" Target="../tags/tag301.xml"/><Relationship Id="rId10" Type="http://schemas.openxmlformats.org/officeDocument/2006/relationships/oleObject" Target="../embeddings/oleObject71.bin"/><Relationship Id="rId4" Type="http://schemas.openxmlformats.org/officeDocument/2006/relationships/tags" Target="../tags/tag300.xml"/><Relationship Id="rId9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3" Type="http://schemas.openxmlformats.org/officeDocument/2006/relationships/tags" Target="../tags/tag30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4.xml"/><Relationship Id="rId1" Type="http://schemas.openxmlformats.org/officeDocument/2006/relationships/vmlDrawing" Target="../drawings/vmlDrawing67.v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10" Type="http://schemas.openxmlformats.org/officeDocument/2006/relationships/image" Target="../media/image70.wmf"/><Relationship Id="rId4" Type="http://schemas.openxmlformats.org/officeDocument/2006/relationships/tags" Target="../tags/tag306.xml"/><Relationship Id="rId9" Type="http://schemas.openxmlformats.org/officeDocument/2006/relationships/oleObject" Target="../embeddings/oleObject72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8.xml"/><Relationship Id="rId3" Type="http://schemas.openxmlformats.org/officeDocument/2006/relationships/tags" Target="../tags/tag31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9.xml"/><Relationship Id="rId1" Type="http://schemas.openxmlformats.org/officeDocument/2006/relationships/vmlDrawing" Target="../drawings/vmlDrawing68.v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10" Type="http://schemas.openxmlformats.org/officeDocument/2006/relationships/image" Target="../media/image71.wmf"/><Relationship Id="rId4" Type="http://schemas.openxmlformats.org/officeDocument/2006/relationships/tags" Target="../tags/tag311.xml"/><Relationship Id="rId9" Type="http://schemas.openxmlformats.org/officeDocument/2006/relationships/oleObject" Target="../embeddings/oleObject7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</a:t>
            </a:r>
            <a:r>
              <a:rPr lang="en-US" b="1" dirty="0">
                <a:solidFill>
                  <a:schemeClr val="accent1"/>
                </a:solidFill>
              </a:rPr>
              <a:t>1: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Fetch instruction</a:t>
            </a:r>
          </a:p>
        </p:txBody>
      </p:sp>
      <p:graphicFrame>
        <p:nvGraphicFramePr>
          <p:cNvPr id="1313796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08492304"/>
              </p:ext>
            </p:extLst>
          </p:nvPr>
        </p:nvGraphicFramePr>
        <p:xfrm>
          <a:off x="914401" y="2645992"/>
          <a:ext cx="8153399" cy="177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1" name="VISIO" r:id="rId6" imgW="4344480" imgH="943920" progId="Visio.Drawing.6">
                  <p:embed/>
                </p:oleObj>
              </mc:Choice>
              <mc:Fallback>
                <p:oleObj name="VISIO" r:id="rId6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2645992"/>
                        <a:ext cx="8153399" cy="1773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84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001000" cy="4953000"/>
          </a:xfrm>
        </p:spPr>
        <p:txBody>
          <a:bodyPr/>
          <a:lstStyle/>
          <a:p>
            <a:r>
              <a:rPr lang="en-US" b="1" dirty="0"/>
              <a:t>Forwarding logic: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ForwardAD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ForwardBD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 algn="just">
              <a:buFontTx/>
              <a:buNone/>
            </a:pPr>
            <a:endParaRPr lang="en-US" sz="1800" i="1" dirty="0">
              <a:solidFill>
                <a:schemeClr val="accent2"/>
              </a:solidFill>
              <a:latin typeface="Courier New" pitchFamily="49" charset="0"/>
            </a:endParaRPr>
          </a:p>
          <a:p>
            <a:r>
              <a:rPr lang="en-US" b="1" dirty="0"/>
              <a:t>Stalling logic:</a:t>
            </a:r>
            <a:endParaRPr lang="en-US" sz="2400" b="1" i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i="1" dirty="0">
                <a:solidFill>
                  <a:schemeClr val="accent2"/>
                </a:solidFill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branchstall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RegWriteE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OR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			 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MemtoRegM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</a:t>
            </a:r>
          </a:p>
          <a:p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i="1" dirty="0" err="1">
                <a:latin typeface="Courier New" pitchFamily="49" charset="0"/>
              </a:rPr>
              <a:t>StallF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StallD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FlushE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lwstall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branchstall</a:t>
            </a:r>
            <a:endParaRPr lang="en-US" sz="1600" i="1" dirty="0">
              <a:latin typeface="Courier New" pitchFamily="49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Control Forwarding &amp; Stalling Logic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032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history </a:t>
            </a:r>
            <a:r>
              <a:rPr lang="en-US" dirty="0" smtClean="0"/>
              <a:t>to </a:t>
            </a:r>
            <a:r>
              <a:rPr lang="en-US" dirty="0"/>
              <a:t>improve </a:t>
            </a:r>
            <a:r>
              <a:rPr lang="en-US" dirty="0" smtClean="0"/>
              <a:t>guess</a:t>
            </a:r>
            <a:endParaRPr lang="en-US" dirty="0"/>
          </a:p>
          <a:p>
            <a:r>
              <a:rPr lang="en-US" dirty="0"/>
              <a:t>Good prediction reduces </a:t>
            </a:r>
            <a:r>
              <a:rPr lang="en-US" dirty="0" smtClean="0"/>
              <a:t>fraction </a:t>
            </a:r>
            <a:r>
              <a:rPr lang="en-US" dirty="0"/>
              <a:t>of branches requiring a flush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193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?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963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CPI?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Load/Branch CPI = 1 when no stalling, 2 when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stalling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lw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beq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1(0.75) + 2(0.25) = 1.25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18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1800" dirty="0">
                <a:latin typeface="Times New Roman" pitchFamily="18" charset="0"/>
                <a:cs typeface="Arial" charset="0"/>
              </a:rPr>
              <a:t>(0.25)(1.4) + (0.1)(1) + (0.11)(1.25) + (0.02)(2) + (0.52)(1)     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latin typeface="Times New Roman" pitchFamily="18" charset="0"/>
                <a:cs typeface="Arial" charset="0"/>
              </a:rPr>
              <a:t>                       = 1.15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30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= max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eq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AND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9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426193"/>
              </p:ext>
            </p:extLst>
          </p:nvPr>
        </p:nvGraphicFramePr>
        <p:xfrm>
          <a:off x="1371600" y="1066800"/>
          <a:ext cx="6934200" cy="4312920"/>
        </p:xfrm>
        <a:graphic>
          <a:graphicData uri="http://schemas.openxmlformats.org/drawingml/2006/table">
            <a:tbl>
              <a:tblPr/>
              <a:tblGrid>
                <a:gridCol w="3276600"/>
                <a:gridCol w="1676400"/>
                <a:gridCol w="1981200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Equality comparator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</a:t>
                      </a:r>
                      <a:endParaRPr kumimoji="0" lang="en-US" sz="17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 </a:t>
                      </a:r>
                      <a:r>
                        <a:rPr kumimoji="0" lang="en-US" sz="1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5486400"/>
            <a:ext cx="7315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 smtClean="0">
                <a:latin typeface="Times New Roman" pitchFamily="18" charset="0"/>
                <a:cs typeface="Arial" charset="0"/>
              </a:rPr>
              <a:t>c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latin typeface="Times New Roman" pitchFamily="18" charset="0"/>
                <a:cs typeface="Arial" charset="0"/>
              </a:rPr>
              <a:t>   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2[150 + 25 + 40 + 15 + 25 + 20]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550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75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with </a:t>
            </a:r>
            <a:r>
              <a:rPr lang="en-US" sz="3200" dirty="0">
                <a:latin typeface="Times New Roman" pitchFamily="18" charset="0"/>
                <a:cs typeface="Arial" charset="0"/>
              </a:rPr>
              <a:t>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(# instructions)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3200" dirty="0">
                <a:latin typeface="Times New Roman" pitchFamily="18" charset="0"/>
                <a:cs typeface="Arial" charset="0"/>
              </a:rPr>
              <a:t>CPI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32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)(1.15)(550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= 63 seconds</a:t>
            </a:r>
            <a:endParaRPr lang="en-US" sz="3200" b="1" i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44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8641717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/>
                <a:gridCol w="1925461"/>
                <a:gridCol w="3941939"/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882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41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41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192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Unscheduled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function call </a:t>
            </a:r>
            <a:r>
              <a:rPr lang="en-US" sz="3200" dirty="0">
                <a:latin typeface="Times New Roman" pitchFamily="18" charset="0"/>
                <a:cs typeface="Arial" charset="0"/>
              </a:rPr>
              <a:t>to </a:t>
            </a:r>
            <a:r>
              <a:rPr lang="en-US" sz="3200" i="1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handler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Caused </a:t>
            </a:r>
            <a:r>
              <a:rPr lang="en-US" sz="3200" dirty="0">
                <a:latin typeface="Times New Roman" pitchFamily="18" charset="0"/>
                <a:cs typeface="Arial" charset="0"/>
              </a:rPr>
              <a:t>by: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Hardware, also called an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interrupt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keyboard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Software, also called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traps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undefined instruction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When exception occurs, the processor: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Records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cause </a:t>
            </a:r>
            <a:r>
              <a:rPr lang="en-US" sz="2600" dirty="0">
                <a:latin typeface="Times New Roman" pitchFamily="18" charset="0"/>
                <a:cs typeface="Arial" charset="0"/>
              </a:rPr>
              <a:t>of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dirty="0">
                <a:latin typeface="Courier New" pitchFamily="49" charset="0"/>
                <a:cs typeface="Arial" charset="0"/>
              </a:rPr>
              <a:t>Cause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Jumps to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handler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(0x80000180)</a:t>
            </a:r>
            <a:endParaRPr lang="en-US" sz="26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Returns to program (</a:t>
            </a:r>
            <a:r>
              <a:rPr lang="en-US" sz="2600" dirty="0">
                <a:latin typeface="Courier New" pitchFamily="49" charset="0"/>
                <a:cs typeface="Arial" charset="0"/>
              </a:rPr>
              <a:t>EPC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58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9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289221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" y="1219200"/>
            <a:ext cx="8242663" cy="46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Exception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02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2: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source operands from </a:t>
            </a:r>
            <a:r>
              <a:rPr lang="en-US" dirty="0" smtClean="0"/>
              <a:t>RF</a:t>
            </a:r>
            <a:endParaRPr lang="en-US" dirty="0"/>
          </a:p>
        </p:txBody>
      </p:sp>
      <p:graphicFrame>
        <p:nvGraphicFramePr>
          <p:cNvPr id="117248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36799995"/>
              </p:ext>
            </p:extLst>
          </p:nvPr>
        </p:nvGraphicFramePr>
        <p:xfrm>
          <a:off x="914400" y="2655888"/>
          <a:ext cx="8153400" cy="177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4" name="VISIO" r:id="rId6" imgW="4344480" imgH="943920" progId="Visio.Drawing.6">
                  <p:embed/>
                </p:oleObj>
              </mc:Choice>
              <mc:Fallback>
                <p:oleObj name="VISIO" r:id="rId6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655888"/>
                        <a:ext cx="8153400" cy="1773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Register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64178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7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772400" cy="4953000"/>
          </a:xfrm>
        </p:spPr>
        <p:txBody>
          <a:bodyPr>
            <a:noAutofit/>
          </a:bodyPr>
          <a:lstStyle/>
          <a:p>
            <a:r>
              <a:rPr lang="en-US" sz="2800" dirty="0"/>
              <a:t>Not part of </a:t>
            </a:r>
            <a:r>
              <a:rPr lang="en-US" sz="2800" dirty="0" smtClean="0"/>
              <a:t>register file</a:t>
            </a:r>
            <a:endParaRPr lang="en-US" sz="2800" dirty="0"/>
          </a:p>
          <a:p>
            <a:pPr lvl="1"/>
            <a:r>
              <a:rPr lang="en-US" sz="2400" dirty="0">
                <a:latin typeface="Courier New" pitchFamily="49" charset="0"/>
              </a:rPr>
              <a:t>Cause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cause </a:t>
            </a:r>
            <a:r>
              <a:rPr lang="en-US" dirty="0"/>
              <a:t>of </a:t>
            </a:r>
            <a:r>
              <a:rPr lang="en-US" dirty="0" smtClean="0"/>
              <a:t>exception</a:t>
            </a:r>
            <a:endParaRPr lang="en-US" dirty="0"/>
          </a:p>
          <a:p>
            <a:pPr lvl="2"/>
            <a:r>
              <a:rPr lang="en-US" dirty="0"/>
              <a:t>Coprocessor 0 register 13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EPC</a:t>
            </a:r>
            <a:r>
              <a:rPr lang="en-US" sz="2400" dirty="0"/>
              <a:t> (Exception PC)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PC </a:t>
            </a:r>
            <a:r>
              <a:rPr lang="en-US" dirty="0"/>
              <a:t>where </a:t>
            </a:r>
            <a:r>
              <a:rPr lang="en-US" dirty="0" smtClean="0"/>
              <a:t>exception </a:t>
            </a:r>
            <a:r>
              <a:rPr lang="en-US" dirty="0"/>
              <a:t>occurred</a:t>
            </a:r>
          </a:p>
          <a:p>
            <a:pPr lvl="2"/>
            <a:r>
              <a:rPr lang="en-US" dirty="0"/>
              <a:t>Coprocessor 0 register 14</a:t>
            </a:r>
          </a:p>
          <a:p>
            <a:r>
              <a:rPr lang="en-US" sz="2800" dirty="0"/>
              <a:t>Move from Coprocessor 0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mfc0 $t0, Cause</a:t>
            </a:r>
          </a:p>
          <a:p>
            <a:pPr lvl="1"/>
            <a:r>
              <a:rPr lang="en-US" sz="2400" dirty="0"/>
              <a:t>Moves </a:t>
            </a:r>
            <a:r>
              <a:rPr lang="en-US" sz="2400" dirty="0" smtClean="0"/>
              <a:t>contents </a:t>
            </a:r>
            <a:r>
              <a:rPr lang="en-US" sz="2400" dirty="0"/>
              <a:t>of </a:t>
            </a:r>
            <a:r>
              <a:rPr lang="en-US" sz="2400" dirty="0">
                <a:latin typeface="Courier New" pitchFamily="49" charset="0"/>
              </a:rPr>
              <a:t>Cause</a:t>
            </a:r>
            <a:r>
              <a:rPr lang="en-US" sz="2400" dirty="0"/>
              <a:t> into </a:t>
            </a:r>
            <a:r>
              <a:rPr lang="en-US" sz="2400" dirty="0">
                <a:latin typeface="Courier New" pitchFamily="49" charset="0"/>
              </a:rPr>
              <a:t>$t0</a:t>
            </a:r>
          </a:p>
          <a:p>
            <a:pPr>
              <a:buFontTx/>
              <a:buNone/>
            </a:pPr>
            <a:endParaRPr lang="en-US" dirty="0">
              <a:latin typeface="Courier New" pitchFamily="49" charset="0"/>
            </a:endParaRPr>
          </a:p>
        </p:txBody>
      </p:sp>
      <p:graphicFrame>
        <p:nvGraphicFramePr>
          <p:cNvPr id="1288200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5845360"/>
              </p:ext>
            </p:extLst>
          </p:nvPr>
        </p:nvGraphicFramePr>
        <p:xfrm>
          <a:off x="1752600" y="5410200"/>
          <a:ext cx="44958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8" name="VISIO" r:id="rId8" imgW="2089800" imgH="558360" progId="Visio.Drawing.6">
                  <p:embed/>
                </p:oleObj>
              </mc:Choice>
              <mc:Fallback>
                <p:oleObj name="VISIO" r:id="rId8" imgW="2089800" imgH="558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10200"/>
                        <a:ext cx="44958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819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819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Registers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598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6149" name="Group 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259743"/>
              </p:ext>
            </p:extLst>
          </p:nvPr>
        </p:nvGraphicFramePr>
        <p:xfrm>
          <a:off x="1333500" y="1143000"/>
          <a:ext cx="7124700" cy="3955872"/>
        </p:xfrm>
        <a:graphic>
          <a:graphicData uri="http://schemas.openxmlformats.org/drawingml/2006/table">
            <a:tbl>
              <a:tblPr/>
              <a:tblGrid>
                <a:gridCol w="4442460"/>
                <a:gridCol w="2682240"/>
              </a:tblGrid>
              <a:tr h="6593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Exception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Cause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Hardware Interrupt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System Call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Breakpoint / Divide by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Undefined Instruction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Arithmetic Overflow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861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61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6172" name="Text Box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0" y="5257800"/>
            <a:ext cx="632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>
                <a:solidFill>
                  <a:schemeClr val="accent2"/>
                </a:solidFill>
              </a:rPr>
              <a:t>Extend </a:t>
            </a:r>
            <a:r>
              <a:rPr lang="en-US" sz="2400" b="1" dirty="0" err="1" smtClean="0">
                <a:solidFill>
                  <a:schemeClr val="accent2"/>
                </a:solidFill>
              </a:rPr>
              <a:t>multicycle</a:t>
            </a:r>
            <a:r>
              <a:rPr lang="en-US" sz="2400" b="1" dirty="0" smtClean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MIPS processor to handle </a:t>
            </a:r>
            <a:r>
              <a:rPr lang="en-US" sz="2400" b="1" dirty="0" smtClean="0">
                <a:solidFill>
                  <a:schemeClr val="accent2"/>
                </a:solidFill>
              </a:rPr>
              <a:t>last </a:t>
            </a:r>
            <a:r>
              <a:rPr lang="en-US" sz="2400" b="1" dirty="0">
                <a:solidFill>
                  <a:schemeClr val="accent2"/>
                </a:solidFill>
              </a:rPr>
              <a:t>two types of </a:t>
            </a:r>
            <a:r>
              <a:rPr lang="en-US" sz="2400" b="1" dirty="0" smtClean="0">
                <a:solidFill>
                  <a:schemeClr val="accent2"/>
                </a:solidFill>
              </a:rPr>
              <a:t>exceptions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Causes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243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898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801188"/>
              </p:ext>
            </p:extLst>
          </p:nvPr>
        </p:nvGraphicFramePr>
        <p:xfrm>
          <a:off x="762000" y="1371600"/>
          <a:ext cx="8382000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2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8382000" cy="419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89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789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EPC</a:t>
            </a:r>
            <a:r>
              <a:rPr lang="en-US" sz="4100" dirty="0" smtClean="0">
                <a:solidFill>
                  <a:schemeClr val="bg1"/>
                </a:solidFill>
                <a:latin typeface="+mj-lt"/>
              </a:rPr>
              <a:t> &amp;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</a:t>
            </a:r>
            <a:endParaRPr lang="en-US" sz="4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102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051473"/>
              </p:ext>
            </p:extLst>
          </p:nvPr>
        </p:nvGraphicFramePr>
        <p:xfrm>
          <a:off x="1487487" y="1008898"/>
          <a:ext cx="5980113" cy="550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0" name="VISIO" r:id="rId7" imgW="4950360" imgH="4552560" progId="Visio.Drawing.6">
                  <p:embed/>
                </p:oleObj>
              </mc:Choice>
              <mc:Fallback>
                <p:oleObj name="VISIO" r:id="rId7" imgW="4950360" imgH="4552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7" y="1008898"/>
                        <a:ext cx="5980113" cy="5501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102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102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FSM with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975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0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8610032"/>
              </p:ext>
            </p:extLst>
          </p:nvPr>
        </p:nvGraphicFramePr>
        <p:xfrm>
          <a:off x="838200" y="1408113"/>
          <a:ext cx="84582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6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08113"/>
                        <a:ext cx="84582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20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20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mfc0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712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27463" y="1219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Pipelining</a:t>
            </a:r>
          </a:p>
          <a:p>
            <a:r>
              <a:rPr lang="en-US" dirty="0"/>
              <a:t>Branch Prediction</a:t>
            </a:r>
          </a:p>
          <a:p>
            <a:r>
              <a:rPr lang="en-US" dirty="0"/>
              <a:t>Superscalar Processors</a:t>
            </a:r>
          </a:p>
          <a:p>
            <a:r>
              <a:rPr lang="en-US" dirty="0"/>
              <a:t>Out of Order Processors</a:t>
            </a:r>
          </a:p>
          <a:p>
            <a:r>
              <a:rPr lang="en-US" dirty="0"/>
              <a:t>Register Renaming</a:t>
            </a:r>
          </a:p>
          <a:p>
            <a:r>
              <a:rPr lang="en-US" dirty="0"/>
              <a:t>SIMD</a:t>
            </a:r>
          </a:p>
          <a:p>
            <a:r>
              <a:rPr lang="en-US" dirty="0"/>
              <a:t>Multithreading</a:t>
            </a:r>
          </a:p>
          <a:p>
            <a:r>
              <a:rPr lang="en-US" dirty="0"/>
              <a:t>Multiprocessors</a:t>
            </a:r>
          </a:p>
        </p:txBody>
      </p:sp>
      <p:sp>
        <p:nvSpPr>
          <p:cNvPr id="1328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8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8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2051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r>
              <a:rPr lang="en-US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1333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32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4454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7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increases CPI</a:t>
            </a:r>
          </a:p>
          <a:p>
            <a:r>
              <a:rPr lang="en-US" b="1" dirty="0"/>
              <a:t>Static branch prediction:</a:t>
            </a:r>
          </a:p>
          <a:p>
            <a:pPr lvl="1"/>
            <a:r>
              <a:rPr lang="en-US" dirty="0"/>
              <a:t>Check direction of branch (forward or backward)</a:t>
            </a:r>
          </a:p>
          <a:p>
            <a:pPr lvl="1"/>
            <a:r>
              <a:rPr lang="en-US" dirty="0"/>
              <a:t>If backward, predict taken</a:t>
            </a:r>
          </a:p>
          <a:p>
            <a:pPr lvl="1"/>
            <a:r>
              <a:rPr lang="en-US" dirty="0" smtClean="0"/>
              <a:t>Else, </a:t>
            </a:r>
            <a:r>
              <a:rPr lang="en-US" dirty="0"/>
              <a:t>predict not taken</a:t>
            </a:r>
          </a:p>
          <a:p>
            <a:r>
              <a:rPr lang="en-US" b="1" dirty="0"/>
              <a:t>Dynamic branch prediction:</a:t>
            </a:r>
          </a:p>
          <a:p>
            <a:pPr lvl="1"/>
            <a:r>
              <a:rPr lang="en-US" dirty="0"/>
              <a:t>Keep history of last (several hundred) branches </a:t>
            </a:r>
            <a:r>
              <a:rPr lang="en-US" dirty="0" smtClean="0"/>
              <a:t>in </a:t>
            </a:r>
            <a:r>
              <a:rPr lang="en-US" i="1" dirty="0"/>
              <a:t>branch target </a:t>
            </a:r>
            <a:r>
              <a:rPr lang="en-US" i="1" dirty="0" smtClean="0"/>
              <a:t>buffer</a:t>
            </a:r>
            <a:r>
              <a:rPr lang="en-US" dirty="0" smtClean="0"/>
              <a:t>, record:</a:t>
            </a:r>
            <a:endParaRPr lang="en-US" dirty="0"/>
          </a:p>
          <a:p>
            <a:pPr lvl="2"/>
            <a:r>
              <a:rPr lang="en-US" dirty="0"/>
              <a:t>Branch destination</a:t>
            </a:r>
          </a:p>
          <a:p>
            <a:pPr lvl="2"/>
            <a:r>
              <a:rPr lang="en-US" dirty="0"/>
              <a:t>Whether branch was taken</a:t>
            </a:r>
          </a:p>
          <a:p>
            <a:endParaRPr lang="en-US" dirty="0"/>
          </a:p>
        </p:txBody>
      </p:sp>
      <p:sp>
        <p:nvSpPr>
          <p:cNvPr id="133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4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915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1817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$0, $0      # sum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$s0, $0, $0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 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10      # $t0 = 10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beq</a:t>
            </a:r>
            <a:r>
              <a:rPr lang="en-US" sz="2000" dirty="0">
                <a:latin typeface="Courier New" pitchFamily="49" charset="0"/>
              </a:rPr>
              <a:t>  $s0, $t0, done   # if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== 10, branch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$s1, $s0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$s0, $s0, 1      # increment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3363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6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47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0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Remembers whether branch was taken the last time and 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133529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5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0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3: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Sign-extend the immediate</a:t>
            </a:r>
          </a:p>
        </p:txBody>
      </p:sp>
      <p:graphicFrame>
        <p:nvGraphicFramePr>
          <p:cNvPr id="117350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71773362"/>
              </p:ext>
            </p:extLst>
          </p:nvPr>
        </p:nvGraphicFramePr>
        <p:xfrm>
          <a:off x="838200" y="2641600"/>
          <a:ext cx="80010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8" name="VISIO" r:id="rId6" imgW="4344480" imgH="1585440" progId="Visio.Drawing.6">
                  <p:embed/>
                </p:oleObj>
              </mc:Choice>
              <mc:Fallback>
                <p:oleObj name="VISIO" r:id="rId6" imgW="4344480" imgH="1585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41600"/>
                        <a:ext cx="800100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9707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9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828800" y="4038600"/>
            <a:ext cx="6324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Only </a:t>
            </a:r>
            <a:r>
              <a:rPr lang="en-US" b="1" dirty="0" err="1"/>
              <a:t>mispredicts</a:t>
            </a:r>
            <a:r>
              <a:rPr lang="en-US" b="1" dirty="0"/>
              <a:t> last branch of loop</a:t>
            </a:r>
          </a:p>
        </p:txBody>
      </p:sp>
      <p:graphicFrame>
        <p:nvGraphicFramePr>
          <p:cNvPr id="1337350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13816692"/>
              </p:ext>
            </p:extLst>
          </p:nvPr>
        </p:nvGraphicFramePr>
        <p:xfrm>
          <a:off x="914400" y="1524000"/>
          <a:ext cx="845820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4" name="VISIO" r:id="rId8" imgW="4943520" imgH="918000" progId="Visio.Drawing.6">
                  <p:embed/>
                </p:oleObj>
              </mc:Choice>
              <mc:Fallback>
                <p:oleObj name="VISIO" r:id="rId8" imgW="4943520" imgH="918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845820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34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734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678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13291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40509243"/>
              </p:ext>
            </p:extLst>
          </p:nvPr>
        </p:nvGraphicFramePr>
        <p:xfrm>
          <a:off x="1066800" y="3352800"/>
          <a:ext cx="7696200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8" name="VISIO" r:id="rId7" imgW="4701600" imgH="1572480" progId="Visio.Drawing.6">
                  <p:embed/>
                </p:oleObj>
              </mc:Choice>
              <mc:Fallback>
                <p:oleObj name="VISIO" r:id="rId7" imgW="4701600" imgH="1572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52800"/>
                        <a:ext cx="7696200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767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	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144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68984739"/>
              </p:ext>
            </p:extLst>
          </p:nvPr>
        </p:nvGraphicFramePr>
        <p:xfrm>
          <a:off x="1905000" y="3101975"/>
          <a:ext cx="7391400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2" name="VISIO" r:id="rId8" imgW="4943520" imgH="2206440" progId="Visio.Drawing.6">
                  <p:embed/>
                </p:oleObj>
              </mc:Choice>
              <mc:Fallback>
                <p:oleObj name="VISIO" r:id="rId8" imgW="494352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101975"/>
                        <a:ext cx="7391400" cy="329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4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144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914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8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</a:t>
            </a:r>
            <a:r>
              <a:rPr lang="en-US" sz="2000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6/5 = 1.17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247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29857061"/>
              </p:ext>
            </p:extLst>
          </p:nvPr>
        </p:nvGraphicFramePr>
        <p:xfrm>
          <a:off x="2209800" y="3124200"/>
          <a:ext cx="6172200" cy="317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6" name="VISIO" r:id="rId8" imgW="5397120" imgH="2777760" progId="Visio.Drawing.6">
                  <p:embed/>
                </p:oleObj>
              </mc:Choice>
              <mc:Fallback>
                <p:oleObj name="VISIO" r:id="rId8" imgW="53971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124200"/>
                        <a:ext cx="6172200" cy="317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46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24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8746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7924800" cy="4953000"/>
          </a:xfrm>
        </p:spPr>
        <p:txBody>
          <a:bodyPr>
            <a:noAutofit/>
          </a:bodyPr>
          <a:lstStyle/>
          <a:p>
            <a:r>
              <a:rPr lang="en-US" sz="2800" dirty="0"/>
              <a:t>Looks ahead across multiple </a:t>
            </a:r>
            <a:r>
              <a:rPr lang="en-US" sz="2800" dirty="0" smtClean="0"/>
              <a:t>instructions</a:t>
            </a:r>
          </a:p>
          <a:p>
            <a:r>
              <a:rPr lang="en-US" sz="2800" dirty="0" smtClean="0"/>
              <a:t>Issues </a:t>
            </a:r>
            <a:r>
              <a:rPr lang="en-US" sz="2800" dirty="0"/>
              <a:t>as many </a:t>
            </a:r>
            <a:r>
              <a:rPr lang="en-US" sz="2800" dirty="0" smtClean="0"/>
              <a:t>instructions as </a:t>
            </a:r>
            <a:r>
              <a:rPr lang="en-US" sz="2800" dirty="0"/>
              <a:t>possible at once</a:t>
            </a:r>
          </a:p>
          <a:p>
            <a:r>
              <a:rPr lang="en-US" sz="2800" dirty="0"/>
              <a:t>Issues instructions out of order </a:t>
            </a:r>
            <a:r>
              <a:rPr lang="en-US" sz="2800" dirty="0" smtClean="0"/>
              <a:t>(as </a:t>
            </a:r>
            <a:r>
              <a:rPr lang="en-US" sz="2800" dirty="0"/>
              <a:t>long as no </a:t>
            </a:r>
            <a:r>
              <a:rPr lang="en-US" sz="2800" dirty="0" smtClean="0"/>
              <a:t>dependencies)</a:t>
            </a:r>
            <a:endParaRPr lang="en-US" sz="2800" dirty="0"/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RAW</a:t>
            </a:r>
            <a:r>
              <a:rPr lang="en-US" sz="2400" dirty="0"/>
              <a:t> (read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reads a register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WAR</a:t>
            </a:r>
            <a:r>
              <a:rPr lang="en-US" sz="2400" dirty="0"/>
              <a:t> (write after read): one instruction reads,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WAW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(write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</p:txBody>
      </p:sp>
      <p:sp>
        <p:nvSpPr>
          <p:cNvPr id="1330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01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01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088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b="1" dirty="0"/>
              <a:t>Instruction level </a:t>
            </a:r>
            <a:r>
              <a:rPr lang="en-US" b="1" dirty="0" smtClean="0"/>
              <a:t>parallelism (ILP): </a:t>
            </a:r>
            <a:r>
              <a:rPr lang="en-US" dirty="0" smtClean="0"/>
              <a:t>number </a:t>
            </a:r>
            <a:r>
              <a:rPr lang="en-US" dirty="0"/>
              <a:t>of  instruction that can be issued simultaneously </a:t>
            </a:r>
            <a:r>
              <a:rPr lang="en-US" dirty="0" smtClean="0"/>
              <a:t>(average </a:t>
            </a:r>
            <a:r>
              <a:rPr lang="en-US" dirty="0"/>
              <a:t>&lt; 3)</a:t>
            </a:r>
          </a:p>
          <a:p>
            <a:r>
              <a:rPr lang="en-US" b="1" dirty="0"/>
              <a:t>Scoreboard:</a:t>
            </a:r>
            <a:r>
              <a:rPr lang="en-US" dirty="0"/>
              <a:t> 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  <p:sp>
        <p:nvSpPr>
          <p:cNvPr id="13445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45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45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188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2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67056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$t0, 40($s0)		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add $t1, $t0, $s1		</a:t>
            </a:r>
            <a:endParaRPr lang="en-US" sz="1800" b="1" dirty="0"/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sub $t0, $s2, $s3</a:t>
            </a:r>
            <a:r>
              <a:rPr lang="en-US" sz="1800" dirty="0"/>
              <a:t>	</a:t>
            </a:r>
            <a:r>
              <a:rPr lang="en-US" sz="1800" dirty="0">
                <a:latin typeface="Courier New" pitchFamily="49" charset="0"/>
              </a:rPr>
              <a:t>	 </a:t>
            </a:r>
            <a:r>
              <a:rPr lang="en-US" sz="1800" b="1" dirty="0">
                <a:solidFill>
                  <a:schemeClr val="accent1"/>
                </a:solidFill>
              </a:rPr>
              <a:t>Ideal IPC: 	2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and $t2, $s4, $t0		 </a:t>
            </a:r>
            <a:r>
              <a:rPr lang="en-US" sz="1800" b="1" dirty="0">
                <a:solidFill>
                  <a:schemeClr val="accent1"/>
                </a:solidFill>
              </a:rPr>
              <a:t>Actual IPC:	6/4 = 1.5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sw</a:t>
            </a:r>
            <a:r>
              <a:rPr lang="en-US" sz="18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0423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9477270"/>
              </p:ext>
            </p:extLst>
          </p:nvPr>
        </p:nvGraphicFramePr>
        <p:xfrm>
          <a:off x="1905000" y="2819400"/>
          <a:ext cx="6477000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0" name="VISIO" r:id="rId9" imgW="5182920" imgH="2777760" progId="Visio.Drawing.6">
                  <p:embed/>
                </p:oleObj>
              </mc:Choice>
              <mc:Fallback>
                <p:oleObj name="VISIO" r:id="rId9" imgW="51829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19400"/>
                        <a:ext cx="6477000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041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04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042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951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9400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096057"/>
              </p:ext>
            </p:extLst>
          </p:nvPr>
        </p:nvGraphicFramePr>
        <p:xfrm>
          <a:off x="1447800" y="3048000"/>
          <a:ext cx="7086600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4" name="VISIO" r:id="rId6" imgW="4686480" imgH="2206440" progId="Visio.Drawing.6">
                  <p:embed/>
                </p:oleObj>
              </mc:Choice>
              <mc:Fallback>
                <p:oleObj name="VISIO" r:id="rId6" imgW="468648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8000"/>
                        <a:ext cx="7086600" cy="333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9403" name="Rectangle 11"/>
          <p:cNvSpPr>
            <a:spLocks noGrp="1" noChangeArrowheads="1"/>
          </p:cNvSpPr>
          <p:nvPr>
            <p:ph sz="half" idx="4294967295"/>
            <p:custDataLst>
              <p:tags r:id="rId3"/>
            </p:custDataLst>
          </p:nvPr>
        </p:nvSpPr>
        <p:spPr>
          <a:xfrm>
            <a:off x="914400" y="1219200"/>
            <a:ext cx="6705600" cy="49530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	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</a:t>
            </a:r>
            <a:r>
              <a:rPr lang="en-US" sz="2000" dirty="0"/>
              <a:t>		 </a:t>
            </a:r>
            <a:r>
              <a:rPr lang="en-US" sz="2000" b="1" dirty="0">
                <a:solidFill>
                  <a:schemeClr val="accent1"/>
                </a:solidFill>
              </a:rPr>
              <a:t>Actual IPC:	6/3 = 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121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1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001000" cy="4953000"/>
          </a:xfrm>
        </p:spPr>
        <p:txBody>
          <a:bodyPr>
            <a:noAutofit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sz="2400" dirty="0"/>
              <a:t>Single instruction acts on multiple pieces of data at once</a:t>
            </a:r>
          </a:p>
          <a:p>
            <a:pPr lvl="1"/>
            <a:r>
              <a:rPr lang="en-US" sz="2400" dirty="0"/>
              <a:t>Common application: graphics</a:t>
            </a:r>
          </a:p>
          <a:p>
            <a:pPr lvl="1"/>
            <a:r>
              <a:rPr lang="en-US" sz="2400" dirty="0"/>
              <a:t>Perform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four 8-bit </a:t>
            </a:r>
            <a:r>
              <a:rPr lang="en-US" dirty="0" smtClean="0"/>
              <a:t>elements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343492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97161956"/>
              </p:ext>
            </p:extLst>
          </p:nvPr>
        </p:nvGraphicFramePr>
        <p:xfrm>
          <a:off x="2362200" y="4191000"/>
          <a:ext cx="44958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8" name="VISIO" r:id="rId6" imgW="2657520" imgH="1266480" progId="Visio.Drawing.6">
                  <p:embed/>
                </p:oleObj>
              </mc:Choice>
              <mc:Fallback>
                <p:oleObj name="VISIO" r:id="rId6" imgW="2657520" imgH="1266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191000"/>
                        <a:ext cx="44958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SIMD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41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b="1" dirty="0"/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</a:t>
            </a:r>
            <a:r>
              <a:rPr lang="en-US" dirty="0" smtClean="0"/>
              <a:t>printing</a:t>
            </a:r>
            <a:endParaRPr lang="en-US" dirty="0"/>
          </a:p>
          <a:p>
            <a:r>
              <a:rPr lang="en-US" b="1" dirty="0"/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  <p:sp>
        <p:nvSpPr>
          <p:cNvPr id="1331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1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Advanced Architecture Techniques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874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4:</a:t>
            </a:r>
            <a:r>
              <a:rPr lang="en-US" dirty="0"/>
              <a:t> Compute the memory address</a:t>
            </a:r>
          </a:p>
        </p:txBody>
      </p:sp>
      <p:graphicFrame>
        <p:nvGraphicFramePr>
          <p:cNvPr id="117453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46735193"/>
              </p:ext>
            </p:extLst>
          </p:nvPr>
        </p:nvGraphicFramePr>
        <p:xfrm>
          <a:off x="838200" y="2286000"/>
          <a:ext cx="8077200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2" name="VISIO" r:id="rId6" imgW="4344480" imgH="1770840" progId="Visio.Drawing.6">
                  <p:embed/>
                </p:oleObj>
              </mc:Choice>
              <mc:Fallback>
                <p:oleObj name="VISIO" r:id="rId6" imgW="4344480" imgH="1770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86000"/>
                        <a:ext cx="8077200" cy="329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58769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Process: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chemeClr val="accent1"/>
                </a:solidFill>
              </a:rPr>
              <a:t>Thread:</a:t>
            </a:r>
            <a:r>
              <a:rPr lang="en-US" dirty="0"/>
              <a:t> 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</a:t>
            </a:r>
            <a:r>
              <a:rPr lang="en-US" dirty="0" smtClean="0"/>
              <a:t>printing</a:t>
            </a:r>
            <a:endParaRPr lang="en-US" dirty="0"/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hreading: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296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thread runs at </a:t>
            </a:r>
            <a:r>
              <a:rPr lang="en-US" dirty="0" smtClean="0"/>
              <a:t>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 smtClean="0"/>
              <a:t>Architectural </a:t>
            </a:r>
            <a:r>
              <a:rPr lang="en-US" sz="2600" dirty="0"/>
              <a:t>state of that thread </a:t>
            </a:r>
            <a:r>
              <a:rPr lang="en-US" sz="2600" dirty="0" smtClean="0"/>
              <a:t>stored</a:t>
            </a:r>
            <a:endParaRPr lang="en-US" sz="2600" dirty="0"/>
          </a:p>
          <a:p>
            <a:pPr lvl="1"/>
            <a:r>
              <a:rPr lang="en-US" sz="2600" dirty="0"/>
              <a:t>Architectural state of waiting thread </a:t>
            </a:r>
            <a:r>
              <a:rPr lang="en-US" sz="2600" dirty="0" smtClean="0"/>
              <a:t>loaded </a:t>
            </a:r>
            <a:r>
              <a:rPr lang="en-US" sz="2600" dirty="0"/>
              <a:t>into processor </a:t>
            </a:r>
            <a:r>
              <a:rPr lang="en-US" sz="2600" dirty="0" smtClean="0"/>
              <a:t>and </a:t>
            </a:r>
            <a:r>
              <a:rPr lang="en-US" sz="2600" dirty="0"/>
              <a:t>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chemeClr val="accent1"/>
                </a:solidFill>
              </a:rPr>
              <a:t>context switching</a:t>
            </a:r>
          </a:p>
          <a:p>
            <a:r>
              <a:rPr lang="en-US" dirty="0" smtClean="0"/>
              <a:t>Appears </a:t>
            </a:r>
            <a:r>
              <a:rPr lang="en-US" dirty="0"/>
              <a:t>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Threads in Conventional Processor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5042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copies of architectural state</a:t>
            </a:r>
          </a:p>
          <a:p>
            <a:r>
              <a:rPr lang="en-US" dirty="0"/>
              <a:t>Multiple threads </a:t>
            </a:r>
            <a:r>
              <a:rPr lang="en-US" b="1" dirty="0">
                <a:solidFill>
                  <a:schemeClr val="accent1"/>
                </a:solidFill>
              </a:rPr>
              <a:t>active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at once:</a:t>
            </a:r>
          </a:p>
          <a:p>
            <a:pPr lvl="1"/>
            <a:r>
              <a:rPr lang="en-US" sz="2600" dirty="0"/>
              <a:t>When one thread stalls, another runs </a:t>
            </a:r>
            <a:r>
              <a:rPr lang="en-US" sz="2600" dirty="0" smtClean="0"/>
              <a:t>immediately</a:t>
            </a:r>
            <a:endParaRPr lang="en-US" sz="2600" dirty="0"/>
          </a:p>
          <a:p>
            <a:pPr lvl="1"/>
            <a:r>
              <a:rPr lang="en-US" sz="2600" dirty="0"/>
              <a:t>If one thread can’t keep all execution units busy, another thread can use them</a:t>
            </a:r>
          </a:p>
          <a:p>
            <a:r>
              <a:rPr lang="en-US" dirty="0"/>
              <a:t>Does not increase instruction-level parallelism (ILP) of single thread, but </a:t>
            </a:r>
            <a:r>
              <a:rPr lang="en-US" dirty="0" smtClean="0"/>
              <a:t>increases </a:t>
            </a:r>
            <a:r>
              <a:rPr lang="en-US" dirty="0"/>
              <a:t>throughput </a:t>
            </a:r>
            <a:endParaRPr lang="en-US" dirty="0" smtClean="0"/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	Intel calls this “</a:t>
            </a:r>
            <a:r>
              <a:rPr lang="en-US" b="1" dirty="0" err="1" smtClean="0">
                <a:solidFill>
                  <a:schemeClr val="accent1"/>
                </a:solidFill>
              </a:rPr>
              <a:t>hyperthreading</a:t>
            </a:r>
            <a:r>
              <a:rPr lang="en-US" b="1" dirty="0" smtClean="0">
                <a:solidFill>
                  <a:schemeClr val="accent1"/>
                </a:solidFill>
              </a:rPr>
              <a:t>”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Multithreading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30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processors (cores) with a method of communication between them</a:t>
            </a:r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Homogeneous</a:t>
            </a:r>
            <a:r>
              <a:rPr lang="en-US" sz="2600" dirty="0" smtClean="0">
                <a:solidFill>
                  <a:schemeClr val="accent1"/>
                </a:solidFill>
              </a:rPr>
              <a:t>:</a:t>
            </a:r>
            <a:r>
              <a:rPr lang="en-US" sz="2600" dirty="0" smtClean="0"/>
              <a:t> </a:t>
            </a:r>
            <a:r>
              <a:rPr lang="en-US" sz="2600" dirty="0"/>
              <a:t>multiple cores with </a:t>
            </a:r>
            <a:r>
              <a:rPr lang="en-US" sz="2600" dirty="0" smtClean="0"/>
              <a:t>shared </a:t>
            </a:r>
            <a:r>
              <a:rPr lang="en-US" sz="2600" dirty="0"/>
              <a:t>memory</a:t>
            </a:r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Heterogeneous: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/>
              <a:t>separate cores for different tasks (for example, DSP and CPU in cell phone)</a:t>
            </a:r>
          </a:p>
          <a:p>
            <a:pPr lvl="1"/>
            <a:r>
              <a:rPr lang="en-US" sz="2600" b="1" dirty="0">
                <a:solidFill>
                  <a:schemeClr val="accent1"/>
                </a:solidFill>
              </a:rPr>
              <a:t>Clusters:</a:t>
            </a:r>
            <a:r>
              <a:rPr lang="en-US" sz="2600" dirty="0"/>
              <a:t> each core </a:t>
            </a:r>
            <a:r>
              <a:rPr lang="en-US" sz="2600" dirty="0" smtClean="0"/>
              <a:t>has </a:t>
            </a:r>
            <a:r>
              <a:rPr lang="en-US" sz="2600" dirty="0"/>
              <a:t>own memory system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  <p:sp>
        <p:nvSpPr>
          <p:cNvPr id="1346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Multiprocessors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1239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3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305800" cy="4525963"/>
          </a:xfrm>
          <a:noFill/>
          <a:ln/>
        </p:spPr>
        <p:txBody>
          <a:bodyPr/>
          <a:lstStyle/>
          <a:p>
            <a:r>
              <a:rPr lang="en-US" dirty="0"/>
              <a:t>Patterson &amp; Hennessy’s: </a:t>
            </a:r>
            <a:r>
              <a:rPr lang="en-US" i="1" dirty="0"/>
              <a:t>Computer Architecture: A Quantitative Approach</a:t>
            </a:r>
            <a:endParaRPr lang="en-US" dirty="0"/>
          </a:p>
          <a:p>
            <a:r>
              <a:rPr lang="en-US" dirty="0"/>
              <a:t>Conferences:</a:t>
            </a:r>
          </a:p>
          <a:p>
            <a:pPr lvl="1"/>
            <a:r>
              <a:rPr lang="en-US" sz="2600" dirty="0"/>
              <a:t>www.cs.wisc.edu/~arch/www/</a:t>
            </a:r>
          </a:p>
          <a:p>
            <a:pPr lvl="1"/>
            <a:r>
              <a:rPr lang="en-US" sz="2600" dirty="0"/>
              <a:t>ISCA (International Symposium on Computer Architecture)</a:t>
            </a:r>
          </a:p>
          <a:p>
            <a:pPr lvl="1"/>
            <a:r>
              <a:rPr lang="en-US" sz="2600" dirty="0"/>
              <a:t>HPCA (International Symposium on High Performance Computer Architecture)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Resources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731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55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STEP 5: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17555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75469936"/>
              </p:ext>
            </p:extLst>
          </p:nvPr>
        </p:nvGraphicFramePr>
        <p:xfrm>
          <a:off x="990600" y="2309813"/>
          <a:ext cx="78486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5" name="VISIO" r:id="rId6" imgW="4843440" imgH="2101320" progId="Visio.Drawing.6">
                  <p:embed/>
                </p:oleObj>
              </mc:Choice>
              <mc:Fallback>
                <p:oleObj name="VISIO" r:id="rId6" imgW="4843440" imgH="2101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09813"/>
                        <a:ext cx="7848600" cy="340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6:</a:t>
            </a:r>
            <a:r>
              <a:rPr lang="en-US" dirty="0"/>
              <a:t> Determine </a:t>
            </a:r>
            <a:r>
              <a:rPr lang="en-US" dirty="0" smtClean="0"/>
              <a:t>address </a:t>
            </a:r>
            <a:r>
              <a:rPr lang="en-US" dirty="0"/>
              <a:t>of </a:t>
            </a:r>
            <a:r>
              <a:rPr lang="en-US" dirty="0" smtClean="0"/>
              <a:t>next </a:t>
            </a:r>
            <a:r>
              <a:rPr lang="en-US" dirty="0"/>
              <a:t>instruction</a:t>
            </a:r>
          </a:p>
        </p:txBody>
      </p:sp>
      <p:graphicFrame>
        <p:nvGraphicFramePr>
          <p:cNvPr id="1176581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38705024"/>
              </p:ext>
            </p:extLst>
          </p:nvPr>
        </p:nvGraphicFramePr>
        <p:xfrm>
          <a:off x="1066800" y="2076450"/>
          <a:ext cx="78486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9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76450"/>
                        <a:ext cx="7848600" cy="333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PC Increment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62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data in </a:t>
            </a:r>
            <a:r>
              <a:rPr lang="en-US" dirty="0" err="1">
                <a:latin typeface="Courier New" pitchFamily="49" charset="0"/>
              </a:rPr>
              <a:t>rt</a:t>
            </a:r>
            <a:r>
              <a:rPr lang="en-US" dirty="0"/>
              <a:t> to memory</a:t>
            </a:r>
          </a:p>
        </p:txBody>
      </p:sp>
      <p:graphicFrame>
        <p:nvGraphicFramePr>
          <p:cNvPr id="117760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4587300"/>
              </p:ext>
            </p:extLst>
          </p:nvPr>
        </p:nvGraphicFramePr>
        <p:xfrm>
          <a:off x="990600" y="2163763"/>
          <a:ext cx="8001000" cy="339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3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163763"/>
                        <a:ext cx="8001000" cy="339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51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Read from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endParaRPr lang="en-US" sz="24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Write </a:t>
            </a:r>
            <a:r>
              <a:rPr lang="en-US" sz="2400" i="1" dirty="0" err="1"/>
              <a:t>ALUResult</a:t>
            </a:r>
            <a:r>
              <a:rPr lang="en-US" sz="24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to </a:t>
            </a:r>
            <a:r>
              <a:rPr lang="en-US" sz="2400" dirty="0" err="1">
                <a:latin typeface="Courier New" pitchFamily="49" charset="0"/>
              </a:rPr>
              <a:t>rd</a:t>
            </a:r>
            <a:r>
              <a:rPr lang="en-US" sz="2400" dirty="0"/>
              <a:t> (instead of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)</a:t>
            </a:r>
          </a:p>
        </p:txBody>
      </p:sp>
      <p:graphicFrame>
        <p:nvGraphicFramePr>
          <p:cNvPr id="117862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22034808"/>
              </p:ext>
            </p:extLst>
          </p:nvPr>
        </p:nvGraphicFramePr>
        <p:xfrm>
          <a:off x="990600" y="2549525"/>
          <a:ext cx="8077200" cy="339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8" name="VISIO" r:id="rId6" imgW="5101560" imgH="2143080" progId="Visio.Drawing.6">
                  <p:embed/>
                </p:oleObj>
              </mc:Choice>
              <mc:Fallback>
                <p:oleObj name="VISIO" r:id="rId6" imgW="510156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49525"/>
                        <a:ext cx="8077200" cy="339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Determine whether values in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 are equal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Calculate branch target address: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        BTA = (sign-extended immediate &lt;&lt; 2) + (PC+4)</a:t>
            </a:r>
          </a:p>
        </p:txBody>
      </p:sp>
      <p:graphicFrame>
        <p:nvGraphicFramePr>
          <p:cNvPr id="117965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83569639"/>
              </p:ext>
            </p:extLst>
          </p:nvPr>
        </p:nvGraphicFramePr>
        <p:xfrm>
          <a:off x="990600" y="2514600"/>
          <a:ext cx="7772400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2" name="VISIO" r:id="rId6" imgW="5216040" imgH="2314440" progId="Visio.Drawing.6">
                  <p:embed/>
                </p:oleObj>
              </mc:Choice>
              <mc:Fallback>
                <p:oleObj name="VISIO" r:id="rId6" imgW="5216040" imgH="2314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14600"/>
                        <a:ext cx="7772400" cy="344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9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375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3365677"/>
              </p:ext>
            </p:extLst>
          </p:nvPr>
        </p:nvGraphicFramePr>
        <p:xfrm>
          <a:off x="838200" y="114935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6" name="VISIO" r:id="rId7" imgW="5158800" imgH="2873520" progId="Visio.Drawing.6">
                  <p:embed/>
                </p:oleObj>
              </mc:Choice>
              <mc:Fallback>
                <p:oleObj name="VISIO" r:id="rId7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935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374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70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Performance Analysis</a:t>
            </a:r>
          </a:p>
          <a:p>
            <a:r>
              <a:rPr lang="en-US" b="1" dirty="0" smtClean="0"/>
              <a:t>Single-Cycle Processor</a:t>
            </a:r>
          </a:p>
          <a:p>
            <a:r>
              <a:rPr lang="en-US" b="1" dirty="0" err="1" smtClean="0"/>
              <a:t>Multicycle</a:t>
            </a:r>
            <a:r>
              <a:rPr lang="en-US" b="1" dirty="0" smtClean="0"/>
              <a:t> Processor</a:t>
            </a:r>
          </a:p>
          <a:p>
            <a:r>
              <a:rPr lang="en-US" b="1" dirty="0" smtClean="0"/>
              <a:t>Pipelined Processor</a:t>
            </a:r>
          </a:p>
          <a:p>
            <a:r>
              <a:rPr lang="en-US" b="1" dirty="0" smtClean="0"/>
              <a:t>Exceptions</a:t>
            </a:r>
          </a:p>
          <a:p>
            <a:r>
              <a:rPr lang="en-US" b="1" dirty="0" smtClean="0"/>
              <a:t>Advanced Microarchitecture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38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87846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43777342"/>
              </p:ext>
            </p:extLst>
          </p:nvPr>
        </p:nvGraphicFramePr>
        <p:xfrm>
          <a:off x="2057400" y="1219200"/>
          <a:ext cx="5029200" cy="4991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0" name="Visio" r:id="rId8" imgW="1823176" imgH="1810804" progId="Visio.Drawing.11">
                  <p:embed/>
                </p:oleObj>
              </mc:Choice>
              <mc:Fallback>
                <p:oleObj name="Visio" r:id="rId8" imgW="1823176" imgH="18108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219200"/>
                        <a:ext cx="5029200" cy="49913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643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6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90413133"/>
              </p:ext>
            </p:extLst>
          </p:nvPr>
        </p:nvGraphicFramePr>
        <p:xfrm>
          <a:off x="1527175" y="1752600"/>
          <a:ext cx="2968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4" name="VISIO" r:id="rId7" imgW="640440" imgH="707040" progId="Visio.Drawing.6">
                  <p:embed/>
                </p:oleObj>
              </mc:Choice>
              <mc:Fallback>
                <p:oleObj name="VISIO" r:id="rId7" imgW="640440" imgH="707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752600"/>
                        <a:ext cx="2968625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25140284"/>
              </p:ext>
            </p:extLst>
          </p:nvPr>
        </p:nvGraphicFramePr>
        <p:xfrm>
          <a:off x="5486400" y="1371600"/>
          <a:ext cx="2743200" cy="4286250"/>
        </p:xfrm>
        <a:graphic>
          <a:graphicData uri="http://schemas.openxmlformats.org/drawingml/2006/table">
            <a:tbl>
              <a:tblPr/>
              <a:tblGrid>
                <a:gridCol w="1066800"/>
                <a:gridCol w="1676400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+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-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4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780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21116"/>
              </p:ext>
            </p:extLst>
          </p:nvPr>
        </p:nvGraphicFramePr>
        <p:xfrm>
          <a:off x="2438400" y="914400"/>
          <a:ext cx="5181600" cy="54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9" name="VISIO" r:id="rId6" imgW="2663640" imgH="2794320" progId="Visio.Drawing.6">
                  <p:embed/>
                </p:oleObj>
              </mc:Choice>
              <mc:Fallback>
                <p:oleObj name="VISIO" r:id="rId6" imgW="2663640" imgH="2794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14400"/>
                        <a:ext cx="5181600" cy="5434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777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81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928" name="Group 64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0760407"/>
              </p:ext>
            </p:extLst>
          </p:nvPr>
        </p:nvGraphicFramePr>
        <p:xfrm>
          <a:off x="2819400" y="1066800"/>
          <a:ext cx="3429000" cy="1981200"/>
        </p:xfrm>
        <a:graphic>
          <a:graphicData uri="http://schemas.openxmlformats.org/drawingml/2006/table">
            <a:tbl>
              <a:tblPr/>
              <a:tblGrid>
                <a:gridCol w="1439863"/>
                <a:gridCol w="1989137"/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Look at Funct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8890" name="Group 26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1300025"/>
              </p:ext>
            </p:extLst>
          </p:nvPr>
        </p:nvGraphicFramePr>
        <p:xfrm>
          <a:off x="1790700" y="3230880"/>
          <a:ext cx="5562600" cy="3169920"/>
        </p:xfrm>
        <a:graphic>
          <a:graphicData uri="http://schemas.openxmlformats.org/drawingml/2006/table">
            <a:tbl>
              <a:tblPr/>
              <a:tblGrid>
                <a:gridCol w="1295400"/>
                <a:gridCol w="2057400"/>
                <a:gridCol w="220980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sub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 (And)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100101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 (Or)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 (SLT)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887" name="Rectangle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8888" name="Rectangle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8889" name="Rectangle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ALU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985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9976" name="Group 88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70406"/>
              </p:ext>
            </p:extLst>
          </p:nvPr>
        </p:nvGraphicFramePr>
        <p:xfrm>
          <a:off x="914400" y="1219200"/>
          <a:ext cx="8153400" cy="2184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  <a:gridCol w="838200"/>
                <a:gridCol w="806450"/>
                <a:gridCol w="901700"/>
                <a:gridCol w="806450"/>
                <a:gridCol w="990600"/>
                <a:gridCol w="914400"/>
                <a:gridCol w="914400"/>
              </a:tblGrid>
              <a:tr h="355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9961" name="Object 73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66673733"/>
              </p:ext>
            </p:extLst>
          </p:nvPr>
        </p:nvGraphicFramePr>
        <p:xfrm>
          <a:off x="1905000" y="3429000"/>
          <a:ext cx="55626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2" name="VISIO" r:id="rId9" imgW="5158800" imgH="2873520" progId="Visio.Drawing.6">
                  <p:embed/>
                </p:oleObj>
              </mc:Choice>
              <mc:Fallback>
                <p:oleObj name="VISIO" r:id="rId9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429000"/>
                        <a:ext cx="5562600" cy="309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989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7512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5030672"/>
              </p:ext>
            </p:extLst>
          </p:nvPr>
        </p:nvGraphicFramePr>
        <p:xfrm>
          <a:off x="838200" y="1675756"/>
          <a:ext cx="8229600" cy="2225684"/>
        </p:xfrm>
        <a:graphic>
          <a:graphicData uri="http://schemas.openxmlformats.org/drawingml/2006/table">
            <a:tbl>
              <a:tblPr/>
              <a:tblGrid>
                <a:gridCol w="914400"/>
                <a:gridCol w="1066800"/>
                <a:gridCol w="914400"/>
                <a:gridCol w="914400"/>
                <a:gridCol w="762000"/>
                <a:gridCol w="914400"/>
                <a:gridCol w="914400"/>
                <a:gridCol w="914400"/>
                <a:gridCol w="914400"/>
              </a:tblGrid>
              <a:tr h="3968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876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013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8736338"/>
              </p:ext>
            </p:extLst>
          </p:nvPr>
        </p:nvGraphicFramePr>
        <p:xfrm>
          <a:off x="914400" y="1370013"/>
          <a:ext cx="8229600" cy="4652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6" name="VISIO" r:id="rId6" imgW="5216400" imgH="2949120" progId="Visio.Drawing.6">
                  <p:embed/>
                </p:oleObj>
              </mc:Choice>
              <mc:Fallback>
                <p:oleObj name="VISIO" r:id="rId6" imgW="5216400" imgH="2949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0013"/>
                        <a:ext cx="8229600" cy="4652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013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4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92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9086771"/>
              </p:ext>
            </p:extLst>
          </p:nvPr>
        </p:nvGraphicFramePr>
        <p:xfrm>
          <a:off x="762000" y="121920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50" name="VISIO" r:id="rId8" imgW="5158800" imgH="2873520" progId="Visio.Drawing.6">
                  <p:embed/>
                </p:oleObj>
              </mc:Choice>
              <mc:Fallback>
                <p:oleObj name="VISIO" r:id="rId8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0915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14600" y="5791200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datapath</a:t>
            </a:r>
            <a:endParaRPr lang="en-US" sz="3200" b="1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1909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96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6024965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1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240190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5181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 err="1">
                <a:solidFill>
                  <a:schemeClr val="accent1"/>
                </a:solidFill>
              </a:rPr>
              <a:t>Datapath</a:t>
            </a:r>
            <a:r>
              <a:rPr lang="en-US" sz="2600" b="1" dirty="0">
                <a:solidFill>
                  <a:schemeClr val="accent1"/>
                </a:solidFill>
              </a:rPr>
              <a:t>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chemeClr val="accent1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graphicFrame>
        <p:nvGraphicFramePr>
          <p:cNvPr id="75776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6921500" y="1219200"/>
          <a:ext cx="22225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1" name="VISIO" r:id="rId6" imgW="1866600" imgH="4161600" progId="Visio.Drawing.6">
                  <p:embed/>
                </p:oleObj>
              </mc:Choice>
              <mc:Fallback>
                <p:oleObj name="VISIO" r:id="rId6" imgW="1866600" imgH="4161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0" y="1219200"/>
                        <a:ext cx="22225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85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968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2081358"/>
              </p:ext>
            </p:extLst>
          </p:nvPr>
        </p:nvGraphicFramePr>
        <p:xfrm>
          <a:off x="990600" y="1447800"/>
          <a:ext cx="8077200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4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47800"/>
                        <a:ext cx="8077200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29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2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14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229411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70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4219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215078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6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8229600" cy="495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 smtClean="0"/>
              <a:t>Program </a:t>
            </a:r>
            <a:r>
              <a:rPr lang="en-US" b="1" dirty="0"/>
              <a:t>Execution Time </a:t>
            </a:r>
          </a:p>
          <a:p>
            <a:pPr>
              <a:buFontTx/>
              <a:buNone/>
            </a:pPr>
            <a:r>
              <a:rPr lang="en-US" sz="2800" b="1" dirty="0" smtClean="0"/>
              <a:t>      = (#instructions</a:t>
            </a:r>
            <a:r>
              <a:rPr lang="en-US" sz="2800" b="1" dirty="0"/>
              <a:t>)(cycles/instruction)(seconds/cycle)</a:t>
            </a:r>
          </a:p>
          <a:p>
            <a:pPr>
              <a:buFontTx/>
              <a:buNone/>
            </a:pPr>
            <a:r>
              <a:rPr lang="en-US" sz="2800" b="1" dirty="0" smtClean="0"/>
              <a:t>      = </a:t>
            </a:r>
            <a:r>
              <a:rPr lang="en-US" sz="2800" b="1" dirty="0"/>
              <a:t># instructions x CPI x </a:t>
            </a:r>
            <a:r>
              <a:rPr lang="en-US" sz="2800" b="1" i="1" dirty="0"/>
              <a:t>T</a:t>
            </a:r>
            <a:r>
              <a:rPr lang="en-US" sz="2800" b="1" i="1" baseline="-25000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4098" name="Object 11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0513662"/>
              </p:ext>
            </p:extLst>
          </p:nvPr>
        </p:nvGraphicFramePr>
        <p:xfrm>
          <a:off x="914400" y="914400"/>
          <a:ext cx="7924800" cy="442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8" name="VISIO" r:id="rId8" imgW="5173200" imgH="2891160" progId="Visio.Drawing.6">
                  <p:embed/>
                </p:oleObj>
              </mc:Choice>
              <mc:Fallback>
                <p:oleObj name="VISIO" r:id="rId8" imgW="5173200" imgH="28911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7924800" cy="442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39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54483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>
                <a:latin typeface="Times New Roman" pitchFamily="18" charset="0"/>
                <a:cs typeface="Arial" charset="0"/>
              </a:rPr>
              <a:t>C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limited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by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critical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path (</a:t>
            </a:r>
            <a:r>
              <a:rPr lang="en-US" sz="32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713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Single-cycle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Typically, </a:t>
            </a:r>
            <a:r>
              <a:rPr lang="en-US" sz="3200" dirty="0">
                <a:latin typeface="Times New Roman" pitchFamily="18" charset="0"/>
                <a:cs typeface="Arial" charset="0"/>
              </a:rPr>
              <a:t>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memory, ALU, register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file 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511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4685231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50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7381129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+ 2(250) + 150 + 25 + 200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925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47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91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91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</a:t>
            </a:r>
            <a:r>
              <a:rPr lang="en-US" sz="3200" dirty="0">
                <a:latin typeface="Times New Roman" pitchFamily="18" charset="0"/>
                <a:cs typeface="Arial" charset="0"/>
              </a:rPr>
              <a:t> = # instructions x CPI x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)(1)(925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 </a:t>
            </a:r>
            <a:r>
              <a:rPr lang="en-US" sz="3200" dirty="0">
                <a:latin typeface="Times New Roman" pitchFamily="18" charset="0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92.5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6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Single-cycle: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</a:t>
            </a:r>
            <a:r>
              <a:rPr lang="en-US" sz="2600" dirty="0" smtClean="0"/>
              <a:t>simple</a:t>
            </a:r>
            <a:endParaRPr lang="en-US" sz="2600" dirty="0"/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2 adders/ALUs &amp; 2 memories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b="1" dirty="0" err="1" smtClean="0"/>
              <a:t>Multicycle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  <a:p>
            <a:pPr>
              <a:lnSpc>
                <a:spcPct val="90000"/>
              </a:lnSpc>
            </a:pPr>
            <a:r>
              <a:rPr lang="en-US" b="1" dirty="0"/>
              <a:t>Same design steps: </a:t>
            </a:r>
            <a:r>
              <a:rPr lang="en-US" b="1" dirty="0" err="1"/>
              <a:t>datapath</a:t>
            </a:r>
            <a:r>
              <a:rPr lang="en-US" b="1" dirty="0"/>
              <a:t> &amp; 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17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implementations 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Single-cycle:</a:t>
            </a:r>
            <a:r>
              <a:rPr lang="en-US" dirty="0" smtClean="0"/>
              <a:t> Each </a:t>
            </a:r>
            <a:r>
              <a:rPr lang="en-US" dirty="0"/>
              <a:t>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 err="1" smtClean="0">
                <a:solidFill>
                  <a:schemeClr val="accent1"/>
                </a:solidFill>
              </a:rPr>
              <a:t>Multicycle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/>
              <a:t> Each </a:t>
            </a:r>
            <a:r>
              <a:rPr lang="en-US" dirty="0"/>
              <a:t>instruction is broken </a:t>
            </a:r>
            <a:r>
              <a:rPr lang="en-US" dirty="0" smtClean="0"/>
              <a:t>into </a:t>
            </a:r>
            <a:r>
              <a:rPr lang="en-US" dirty="0"/>
              <a:t>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Pipelined:</a:t>
            </a:r>
            <a:r>
              <a:rPr lang="en-US" dirty="0" smtClean="0"/>
              <a:t> Each instruction </a:t>
            </a:r>
            <a:r>
              <a:rPr lang="en-US" dirty="0"/>
              <a:t>broken up </a:t>
            </a:r>
            <a:r>
              <a:rPr lang="en-US" dirty="0" smtClean="0"/>
              <a:t>into </a:t>
            </a:r>
            <a:r>
              <a:rPr lang="en-US" dirty="0"/>
              <a:t>series of </a:t>
            </a:r>
            <a:r>
              <a:rPr lang="en-US" dirty="0" smtClean="0"/>
              <a:t>steps &amp; multiple </a:t>
            </a:r>
            <a:r>
              <a:rPr lang="en-US" dirty="0"/>
              <a:t>instructions execute at </a:t>
            </a:r>
            <a:r>
              <a:rPr lang="en-US" dirty="0" smtClean="0"/>
              <a:t>once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21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2011043"/>
              </p:ext>
            </p:extLst>
          </p:nvPr>
        </p:nvGraphicFramePr>
        <p:xfrm>
          <a:off x="883351" y="2304849"/>
          <a:ext cx="844409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3" name="Visio" r:id="rId7" imgW="3258360" imgH="1058400" progId="Visio.Drawing.11">
                  <p:embed/>
                </p:oleObj>
              </mc:Choice>
              <mc:Fallback>
                <p:oleObj name="Visio" r:id="rId7" imgW="3258360" imgH="1058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351" y="2304849"/>
                        <a:ext cx="8444098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21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2191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Replace Instruction and Data memories with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a single </a:t>
            </a:r>
            <a:r>
              <a:rPr lang="en-US" sz="3200" dirty="0">
                <a:latin typeface="Times New Roman" pitchFamily="18" charset="0"/>
                <a:cs typeface="Arial" charset="0"/>
              </a:rPr>
              <a:t>unified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memory – more realistic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0355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320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0065801"/>
              </p:ext>
            </p:extLst>
          </p:nvPr>
        </p:nvGraphicFramePr>
        <p:xfrm>
          <a:off x="1066800" y="2286000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7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86000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32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3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32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STEP </a:t>
            </a: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1: </a:t>
            </a:r>
            <a:r>
              <a:rPr lang="en-US" sz="3200" dirty="0">
                <a:latin typeface="Times New Roman" pitchFamily="18" charset="0"/>
                <a:cs typeface="Arial" charset="0"/>
              </a:rPr>
              <a:t>Fetch instruction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nstruction Fetch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6390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525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4977269"/>
              </p:ext>
            </p:extLst>
          </p:nvPr>
        </p:nvGraphicFramePr>
        <p:xfrm>
          <a:off x="1066800" y="2263775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2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63775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52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5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egister Read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2a: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Read source operands from 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18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627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5757887"/>
              </p:ext>
            </p:extLst>
          </p:nvPr>
        </p:nvGraphicFramePr>
        <p:xfrm>
          <a:off x="990600" y="1828800"/>
          <a:ext cx="7772400" cy="362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5" name="VISIO" r:id="rId8" imgW="3864600" imgH="1885320" progId="Visio.Drawing.6">
                  <p:embed/>
                </p:oleObj>
              </mc:Choice>
              <mc:Fallback>
                <p:oleObj name="VISIO" r:id="rId8" imgW="386460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8800"/>
                        <a:ext cx="7772400" cy="362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62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62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2b:</a:t>
            </a:r>
            <a:r>
              <a:rPr lang="en-US" dirty="0" smtClean="0"/>
              <a:t> Sign-extend the immediate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18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2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1298968"/>
              </p:ext>
            </p:extLst>
          </p:nvPr>
        </p:nvGraphicFramePr>
        <p:xfrm>
          <a:off x="1143000" y="2435225"/>
          <a:ext cx="7772400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8" name="VISIO" r:id="rId8" imgW="5557680" imgH="1885320" progId="Visio.Drawing.6">
                  <p:embed/>
                </p:oleObj>
              </mc:Choice>
              <mc:Fallback>
                <p:oleObj name="VISIO" r:id="rId8" imgW="555768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5225"/>
                        <a:ext cx="7772400" cy="251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83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3:</a:t>
            </a:r>
            <a:r>
              <a:rPr lang="en-US" dirty="0" smtClean="0"/>
              <a:t> Compute the memory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45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34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6996085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2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9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9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4:</a:t>
            </a:r>
            <a:r>
              <a:rPr lang="en-US" dirty="0" smtClean="0"/>
              <a:t> Read data from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09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03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8788732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6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03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5:</a:t>
            </a:r>
            <a:r>
              <a:rPr lang="en-US" dirty="0" smtClean="0"/>
              <a:t> Write data back to register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6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39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6524817"/>
              </p:ext>
            </p:extLst>
          </p:nvPr>
        </p:nvGraphicFramePr>
        <p:xfrm>
          <a:off x="990600" y="2370138"/>
          <a:ext cx="7772400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90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70138"/>
                        <a:ext cx="7772400" cy="2649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3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Increment PC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6:</a:t>
            </a:r>
            <a:r>
              <a:rPr lang="en-US" dirty="0" smtClean="0"/>
              <a:t> Increment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0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24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1392733"/>
              </p:ext>
            </p:extLst>
          </p:nvPr>
        </p:nvGraphicFramePr>
        <p:xfrm>
          <a:off x="820394" y="2446338"/>
          <a:ext cx="8247406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5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394" y="2446338"/>
                        <a:ext cx="8247406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2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24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2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data in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91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446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6301155"/>
              </p:ext>
            </p:extLst>
          </p:nvPr>
        </p:nvGraphicFramePr>
        <p:xfrm>
          <a:off x="838200" y="2836863"/>
          <a:ext cx="8219464" cy="28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9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36863"/>
                        <a:ext cx="8219464" cy="280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44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Read from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rs</a:t>
            </a:r>
            <a:r>
              <a:rPr lang="en-US" sz="3200" dirty="0">
                <a:latin typeface="Times New Roman" pitchFamily="18" charset="0"/>
                <a:cs typeface="Arial" charset="0"/>
              </a:rPr>
              <a:t> and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endParaRPr lang="en-US" sz="32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ALUResult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register file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to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rd</a:t>
            </a:r>
            <a:r>
              <a:rPr lang="en-US" sz="3200" dirty="0">
                <a:latin typeface="Times New Roman" pitchFamily="18" charset="0"/>
                <a:cs typeface="Arial" charset="0"/>
              </a:rPr>
              <a:t> (instead of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015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Execution </a:t>
            </a:r>
            <a:r>
              <a:rPr lang="en-US" sz="2400" b="1" dirty="0">
                <a:solidFill>
                  <a:schemeClr val="accent1"/>
                </a:solidFill>
              </a:rPr>
              <a:t>Time = </a:t>
            </a:r>
            <a:r>
              <a:rPr lang="en-US" sz="2400" b="1" dirty="0" smtClean="0">
                <a:solidFill>
                  <a:schemeClr val="accent1"/>
                </a:solidFill>
              </a:rPr>
              <a:t>(#instructions</a:t>
            </a:r>
            <a:r>
              <a:rPr lang="en-US" sz="2400" b="1" dirty="0">
                <a:solidFill>
                  <a:schemeClr val="accent1"/>
                </a:solidFill>
              </a:rPr>
              <a:t>)(cycles/instruction)(seconds/cycle)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CPI: Cycles/instruction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clock period: seconds/cycle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IPC: instructions/cycle = IPC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3500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44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549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3989599"/>
              </p:ext>
            </p:extLst>
          </p:nvPr>
        </p:nvGraphicFramePr>
        <p:xfrm>
          <a:off x="762000" y="2209800"/>
          <a:ext cx="8534400" cy="3030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3" name="VISIO" r:id="rId7" imgW="5886360" imgH="2187000" progId="Visio.Drawing.6">
                  <p:embed/>
                </p:oleObj>
              </mc:Choice>
              <mc:Fallback>
                <p:oleObj name="VISIO" r:id="rId7" imgW="5886360" imgH="2187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09800"/>
                        <a:ext cx="8534400" cy="3030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49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Courier New" pitchFamily="49" charset="0"/>
                <a:cs typeface="Arial" charset="0"/>
              </a:rPr>
              <a:t>rs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== </a:t>
            </a:r>
            <a:r>
              <a:rPr lang="en-US" sz="3200" dirty="0" err="1" smtClean="0">
                <a:latin typeface="Courier New" pitchFamily="49" charset="0"/>
                <a:cs typeface="Arial" charset="0"/>
              </a:rPr>
              <a:t>rt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?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BTA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</a:t>
            </a:r>
            <a:r>
              <a:rPr lang="en-US" sz="2900" dirty="0">
                <a:latin typeface="Times New Roman" pitchFamily="18" charset="0"/>
                <a:cs typeface="Arial" charset="0"/>
              </a:rPr>
              <a:t>(sign-extended </a:t>
            </a:r>
            <a:r>
              <a:rPr lang="en-US" sz="2900" dirty="0" smtClean="0">
                <a:latin typeface="Times New Roman" pitchFamily="18" charset="0"/>
                <a:cs typeface="Arial" charset="0"/>
              </a:rPr>
              <a:t>immediate &lt;&lt; 2) + (</a:t>
            </a:r>
            <a:r>
              <a:rPr lang="en-US" sz="2900" dirty="0">
                <a:latin typeface="Times New Roman" pitchFamily="18" charset="0"/>
                <a:cs typeface="Arial" charset="0"/>
              </a:rPr>
              <a:t>PC+4)</a:t>
            </a:r>
          </a:p>
        </p:txBody>
      </p:sp>
      <p:sp>
        <p:nvSpPr>
          <p:cNvPr id="121549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98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06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0572704"/>
              </p:ext>
            </p:extLst>
          </p:nvPr>
        </p:nvGraphicFramePr>
        <p:xfrm>
          <a:off x="709230" y="1371600"/>
          <a:ext cx="8358570" cy="422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7" name="VISIO" r:id="rId7" imgW="5743440" imgH="2904480" progId="Visio.Drawing.6">
                  <p:embed/>
                </p:oleObj>
              </mc:Choice>
              <mc:Fallback>
                <p:oleObj name="VISIO" r:id="rId7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30" y="1371600"/>
                        <a:ext cx="8358570" cy="422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0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9490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266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0956771"/>
              </p:ext>
            </p:extLst>
          </p:nvPr>
        </p:nvGraphicFramePr>
        <p:xfrm>
          <a:off x="1905000" y="1174750"/>
          <a:ext cx="5562600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11" name="VISIO" r:id="rId7" imgW="2135880" imgH="1990080" progId="Visio.Drawing.6">
                  <p:embed/>
                </p:oleObj>
              </mc:Choice>
              <mc:Fallback>
                <p:oleObj name="VISIO" r:id="rId7" imgW="2135880" imgH="1990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74750"/>
                        <a:ext cx="5562600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265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1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68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784770"/>
              </p:ext>
            </p:extLst>
          </p:nvPr>
        </p:nvGraphicFramePr>
        <p:xfrm>
          <a:off x="2362200" y="24225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2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225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368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1293595"/>
              </p:ext>
            </p:extLst>
          </p:nvPr>
        </p:nvGraphicFramePr>
        <p:xfrm>
          <a:off x="685800" y="12954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3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368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4929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47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0290468"/>
              </p:ext>
            </p:extLst>
          </p:nvPr>
        </p:nvGraphicFramePr>
        <p:xfrm>
          <a:off x="2362200" y="23463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6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3463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347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12122573"/>
              </p:ext>
            </p:extLst>
          </p:nvPr>
        </p:nvGraphicFramePr>
        <p:xfrm>
          <a:off x="685800" y="1322387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7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22387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347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873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416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7874378"/>
              </p:ext>
            </p:extLst>
          </p:nvPr>
        </p:nvGraphicFramePr>
        <p:xfrm>
          <a:off x="762000" y="1152525"/>
          <a:ext cx="35814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0" name="VISIO" r:id="rId7" imgW="1980720" imgH="837720" progId="Visio.Drawing.6">
                  <p:embed/>
                </p:oleObj>
              </mc:Choice>
              <mc:Fallback>
                <p:oleObj name="VISIO" r:id="rId7" imgW="19807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52525"/>
                        <a:ext cx="3581400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04460034"/>
              </p:ext>
            </p:extLst>
          </p:nvPr>
        </p:nvGraphicFramePr>
        <p:xfrm>
          <a:off x="1219200" y="2817813"/>
          <a:ext cx="6781800" cy="343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1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7813"/>
                        <a:ext cx="6781800" cy="343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416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Decode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0188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5190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4910756"/>
              </p:ext>
            </p:extLst>
          </p:nvPr>
        </p:nvGraphicFramePr>
        <p:xfrm>
          <a:off x="6858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4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519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3213147"/>
              </p:ext>
            </p:extLst>
          </p:nvPr>
        </p:nvGraphicFramePr>
        <p:xfrm>
          <a:off x="1600200" y="27003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5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7003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51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702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52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7804029"/>
              </p:ext>
            </p:extLst>
          </p:nvPr>
        </p:nvGraphicFramePr>
        <p:xfrm>
          <a:off x="7620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8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2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59612185"/>
              </p:ext>
            </p:extLst>
          </p:nvPr>
        </p:nvGraphicFramePr>
        <p:xfrm>
          <a:off x="1752600" y="25479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9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479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2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6337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6214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9327812"/>
              </p:ext>
            </p:extLst>
          </p:nvPr>
        </p:nvGraphicFramePr>
        <p:xfrm>
          <a:off x="1905000" y="1047750"/>
          <a:ext cx="55626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5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047750"/>
                        <a:ext cx="55626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21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75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826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753142"/>
              </p:ext>
            </p:extLst>
          </p:nvPr>
        </p:nvGraphicFramePr>
        <p:xfrm>
          <a:off x="1855574" y="1066800"/>
          <a:ext cx="5459626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9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574" y="1066800"/>
                        <a:ext cx="5459626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825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64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Consider subset </a:t>
            </a:r>
            <a:r>
              <a:rPr lang="en-US" dirty="0"/>
              <a:t>of MIPS instructions: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R-type instructions: </a:t>
            </a:r>
            <a:r>
              <a:rPr lang="en-US" sz="2600" dirty="0">
                <a:latin typeface="Courier New" pitchFamily="49" charset="0"/>
              </a:rPr>
              <a:t>and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or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add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sub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slt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Memory instructions: 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sw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Branch instructions: </a:t>
            </a:r>
            <a:r>
              <a:rPr lang="en-US" sz="2600" dirty="0" err="1">
                <a:latin typeface="Courier New" pitchFamily="49" charset="0"/>
              </a:rPr>
              <a:t>beq</a:t>
            </a:r>
            <a:endParaRPr lang="en-US" sz="2600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3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28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9573479"/>
              </p:ext>
            </p:extLst>
          </p:nvPr>
        </p:nvGraphicFramePr>
        <p:xfrm>
          <a:off x="1752600" y="1204913"/>
          <a:ext cx="5638800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3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04913"/>
                        <a:ext cx="5638800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8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063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30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236279"/>
              </p:ext>
            </p:extLst>
          </p:nvPr>
        </p:nvGraphicFramePr>
        <p:xfrm>
          <a:off x="1295400" y="1138238"/>
          <a:ext cx="57912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7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38238"/>
                        <a:ext cx="57912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0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15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11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7551967"/>
              </p:ext>
            </p:extLst>
          </p:nvPr>
        </p:nvGraphicFramePr>
        <p:xfrm>
          <a:off x="1295400" y="995005"/>
          <a:ext cx="5943600" cy="555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1" name="VISIO" r:id="rId7" imgW="4035960" imgH="3773520" progId="Visio.Drawing.6">
                  <p:embed/>
                </p:oleObj>
              </mc:Choice>
              <mc:Fallback>
                <p:oleObj name="VISIO" r:id="rId7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995005"/>
                        <a:ext cx="5943600" cy="5558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211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Controller FSM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0378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13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2635252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5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13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13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600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1014749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9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75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75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2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235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3996478"/>
              </p:ext>
            </p:extLst>
          </p:nvPr>
        </p:nvGraphicFramePr>
        <p:xfrm>
          <a:off x="838200" y="1676400"/>
          <a:ext cx="83058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3" name="VISIO" r:id="rId7" imgW="5886360" imgH="2301120" progId="Visio.Drawing.6">
                  <p:embed/>
                </p:oleObj>
              </mc:Choice>
              <mc:Fallback>
                <p:oleObj name="VISIO" r:id="rId7" imgW="5886360" imgH="2301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83058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23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23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15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3382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7813722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7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33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81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96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7795696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0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96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21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3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beq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>
                <a:latin typeface="Courier New" pitchFamily="49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4 cycles: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addi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 cycles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52%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 smtClean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(0.11 + 0.2)(3) + (0.52 + 0.10)(4) + (0.25)(5)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= 4.12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955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16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2534913"/>
              </p:ext>
            </p:extLst>
          </p:nvPr>
        </p:nvGraphicFramePr>
        <p:xfrm>
          <a:off x="762000" y="2393950"/>
          <a:ext cx="77724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9"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93950"/>
                        <a:ext cx="77724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16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16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16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latin typeface="Times New Roman" pitchFamily="18" charset="0"/>
                <a:cs typeface="Arial" charset="0"/>
              </a:rPr>
              <a:t>Multicycle</a:t>
            </a:r>
            <a:r>
              <a:rPr lang="en-US" sz="3200" dirty="0">
                <a:latin typeface="Times New Roman" pitchFamily="18" charset="0"/>
                <a:cs typeface="Arial" charset="0"/>
              </a:rPr>
              <a:t>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1044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PC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</a:t>
            </a:r>
            <a:r>
              <a:rPr lang="en-US" dirty="0" smtClean="0"/>
              <a:t>2 </a:t>
            </a:r>
            <a:r>
              <a:rPr lang="en-US" dirty="0"/>
              <a:t>registers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Architectural State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19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8842123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849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0422855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+ 25 + 250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325 </a:t>
            </a:r>
            <a:r>
              <a:rPr lang="en-US" sz="2600" b="1" dirty="0" err="1">
                <a:latin typeface="Times New Roman" pitchFamily="18" charset="0"/>
                <a:cs typeface="Arial" charset="0"/>
              </a:rPr>
              <a:t>ps</a:t>
            </a: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0223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0761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14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114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 (# instructions)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000">
                <a:latin typeface="Times New Roman" pitchFamily="18" charset="0"/>
                <a:cs typeface="Arial" charset="0"/>
              </a:rPr>
              <a:t>CPI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000">
                <a:latin typeface="Times New Roman" pitchFamily="18" charset="0"/>
                <a:cs typeface="Arial" charset="0"/>
              </a:rPr>
              <a:t> </a:t>
            </a:r>
            <a:r>
              <a:rPr lang="en-US" sz="2000" i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>
                <a:latin typeface="Times New Roman" pitchFamily="18" charset="0"/>
                <a:cs typeface="Arial" charset="0"/>
              </a:rPr>
              <a:t>		            </a:t>
            </a:r>
            <a:r>
              <a:rPr lang="en-US" sz="2000">
                <a:latin typeface="Times New Roman" pitchFamily="18" charset="0"/>
                <a:cs typeface="Arial" charset="0"/>
              </a:rPr>
              <a:t>= (100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000">
                <a:latin typeface="Times New Roman" pitchFamily="18" charset="0"/>
                <a:cs typeface="Arial" charset="0"/>
              </a:rPr>
              <a:t>)(4.12)(325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00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		            = 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This is </a:t>
            </a:r>
            <a:r>
              <a:rPr lang="en-US" sz="2000">
                <a:solidFill>
                  <a:srgbClr val="FF33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200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881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733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Execution Time = </a:t>
            </a:r>
            <a:r>
              <a:rPr lang="en-US" sz="2600" dirty="0">
                <a:latin typeface="Times New Roman" pitchFamily="18" charset="0"/>
                <a:cs typeface="Arial" charset="0"/>
              </a:rPr>
              <a:t>(# instructions)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600" dirty="0">
                <a:latin typeface="Times New Roman" pitchFamily="18" charset="0"/>
                <a:cs typeface="Arial" charset="0"/>
              </a:rPr>
              <a:t>CPI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26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600" dirty="0">
                <a:latin typeface="Times New Roman" pitchFamily="18" charset="0"/>
                <a:cs typeface="Arial" charset="0"/>
              </a:rPr>
              <a:t>)(4.12)(325 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This is 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3200" dirty="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Not all steps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2600" dirty="0">
                <a:latin typeface="Times New Roman" pitchFamily="18" charset="0"/>
                <a:cs typeface="Arial" charset="0"/>
              </a:rPr>
              <a:t>length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Sequencing overhead for each step 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600" dirty="0">
                <a:latin typeface="Times New Roman" pitchFamily="18" charset="0"/>
                <a:cs typeface="Arial" charset="0"/>
              </a:rPr>
              <a:t>= 50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2859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61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1034447"/>
              </p:ext>
            </p:extLst>
          </p:nvPr>
        </p:nvGraphicFramePr>
        <p:xfrm>
          <a:off x="838200" y="1143000"/>
          <a:ext cx="8458200" cy="488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3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8458200" cy="488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8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3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1655588"/>
              </p:ext>
            </p:extLst>
          </p:nvPr>
        </p:nvGraphicFramePr>
        <p:xfrm>
          <a:off x="838200" y="1219200"/>
          <a:ext cx="8001000" cy="460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7" name="VISIO" r:id="rId7" imgW="5844600" imgH="3361680" progId="Visio.Drawing.6">
                  <p:embed/>
                </p:oleObj>
              </mc:Choice>
              <mc:Fallback>
                <p:oleObj name="VISIO" r:id="rId7" imgW="5844600" imgH="3361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8001000" cy="460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198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>
                <a:latin typeface="Times New Roman" pitchFamily="18" charset="0"/>
                <a:cs typeface="Arial" charset="0"/>
              </a:rPr>
              <a:t>Writeback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933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846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3370943"/>
              </p:ext>
            </p:extLst>
          </p:nvPr>
        </p:nvGraphicFramePr>
        <p:xfrm>
          <a:off x="819680" y="1219200"/>
          <a:ext cx="8324320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1" name="VISIO" r:id="rId7" imgW="4961520" imgH="2768400" progId="Visio.Drawing.6">
                  <p:embed/>
                </p:oleObj>
              </mc:Choice>
              <mc:Fallback>
                <p:oleObj name="VISIO" r:id="rId7" imgW="4961520" imgH="276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80" y="1219200"/>
                        <a:ext cx="8324320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58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vs. Pipelined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544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36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1066754"/>
              </p:ext>
            </p:extLst>
          </p:nvPr>
        </p:nvGraphicFramePr>
        <p:xfrm>
          <a:off x="914400" y="1295400"/>
          <a:ext cx="8077200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5" name="VISIO" r:id="rId7" imgW="5682960" imgH="2439720" progId="Visio.Drawing.6">
                  <p:embed/>
                </p:oleObj>
              </mc:Choice>
              <mc:Fallback>
                <p:oleObj name="VISIO" r:id="rId7" imgW="568296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77200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53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060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6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0271436"/>
              </p:ext>
            </p:extLst>
          </p:nvPr>
        </p:nvGraphicFramePr>
        <p:xfrm>
          <a:off x="762000" y="2026340"/>
          <a:ext cx="8534400" cy="239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6" name="VISIO" r:id="rId5" imgW="3486240" imgH="978840" progId="Visio.Drawing.6">
                  <p:embed/>
                </p:oleObj>
              </mc:Choice>
              <mc:Fallback>
                <p:oleObj name="VISIO" r:id="rId5" imgW="3486240" imgH="978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26340"/>
                        <a:ext cx="8534400" cy="239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38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7458931"/>
              </p:ext>
            </p:extLst>
          </p:nvPr>
        </p:nvGraphicFramePr>
        <p:xfrm>
          <a:off x="1066800" y="1066800"/>
          <a:ext cx="6824663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9" name="VISIO" r:id="rId7" imgW="5572080" imgH="4357800" progId="Visio.Drawing.6">
                  <p:embed/>
                </p:oleObj>
              </mc:Choice>
              <mc:Fallback>
                <p:oleObj name="VISIO" r:id="rId7" imgW="5572080" imgH="4357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66800"/>
                        <a:ext cx="6824663" cy="533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63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801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4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7817608"/>
              </p:ext>
            </p:extLst>
          </p:nvPr>
        </p:nvGraphicFramePr>
        <p:xfrm>
          <a:off x="685800" y="1423987"/>
          <a:ext cx="8458200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3" name="VISIO" r:id="rId8" imgW="5530320" imgH="2357280" progId="Visio.Drawing.6">
                  <p:embed/>
                </p:oleObj>
              </mc:Choice>
              <mc:Fallback>
                <p:oleObj name="VISIO" r:id="rId8" imgW="5530320" imgH="23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3987"/>
                        <a:ext cx="8458200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74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3721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 err="1">
                <a:latin typeface="Times New Roman" pitchFamily="18" charset="0"/>
                <a:cs typeface="Arial" charset="0"/>
              </a:rPr>
              <a:t>WriteReg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must arrive at </a:t>
            </a:r>
            <a:r>
              <a:rPr lang="en-US" sz="3000" b="1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time as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103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4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914221"/>
              </p:ext>
            </p:extLst>
          </p:nvPr>
        </p:nvGraphicFramePr>
        <p:xfrm>
          <a:off x="914400" y="1143000"/>
          <a:ext cx="8077200" cy="449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7" name="VISIO" r:id="rId8" imgW="5530320" imgH="3074760" progId="Visio.Drawing.6">
                  <p:embed/>
                </p:oleObj>
              </mc:Choice>
              <mc:Fallback>
                <p:oleObj name="VISIO" r:id="rId8" imgW="5530320" imgH="3074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8077200" cy="4490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84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562600"/>
            <a:ext cx="7162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369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hen an instruction </a:t>
            </a:r>
            <a:r>
              <a:rPr lang="en-US" dirty="0"/>
              <a:t>depends on </a:t>
            </a:r>
            <a:r>
              <a:rPr lang="en-US" dirty="0" smtClean="0"/>
              <a:t>result </a:t>
            </a:r>
            <a:r>
              <a:rPr lang="en-US" dirty="0"/>
              <a:t>from </a:t>
            </a:r>
            <a:r>
              <a:rPr lang="en-US" dirty="0" smtClean="0"/>
              <a:t>instruction </a:t>
            </a:r>
            <a:r>
              <a:rPr lang="en-US" dirty="0"/>
              <a:t>that hasn’t </a:t>
            </a:r>
            <a:r>
              <a:rPr lang="en-US" dirty="0" smtClean="0"/>
              <a:t>completed</a:t>
            </a:r>
            <a:endParaRPr lang="en-US" dirty="0"/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hazard:</a:t>
            </a:r>
            <a:r>
              <a:rPr lang="en-US" dirty="0"/>
              <a:t> register value not </a:t>
            </a:r>
            <a:r>
              <a:rPr lang="en-US" dirty="0" smtClean="0"/>
              <a:t>yet written </a:t>
            </a:r>
            <a:r>
              <a:rPr lang="en-US" dirty="0"/>
              <a:t>back to register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 hazard: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next instruction not decided yet (caused by branches)</a:t>
            </a:r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10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8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7033394"/>
              </p:ext>
            </p:extLst>
          </p:nvPr>
        </p:nvGraphicFramePr>
        <p:xfrm>
          <a:off x="1143000" y="1371600"/>
          <a:ext cx="7772400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1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7772400" cy="263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6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014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Insert </a:t>
            </a:r>
            <a:r>
              <a:rPr lang="en-US" dirty="0" err="1">
                <a:latin typeface="Courier New" pitchFamily="49" charset="0"/>
              </a:rPr>
              <a:t>nop</a:t>
            </a:r>
            <a:r>
              <a:rPr lang="en-US" dirty="0" err="1"/>
              <a:t>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7730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4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2641552"/>
              </p:ext>
            </p:extLst>
          </p:nvPr>
        </p:nvGraphicFramePr>
        <p:xfrm>
          <a:off x="1066800" y="2362200"/>
          <a:ext cx="7772400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5" name="VISIO" r:id="rId9" imgW="5783040" imgH="2439720" progId="Visio.Drawing.6">
                  <p:embed/>
                </p:oleObj>
              </mc:Choice>
              <mc:Fallback>
                <p:oleObj name="VISIO" r:id="rId9" imgW="578304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362200"/>
                        <a:ext cx="7772400" cy="327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88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Insert enough </a:t>
            </a:r>
            <a:r>
              <a:rPr lang="en-US" sz="3000" dirty="0" err="1">
                <a:latin typeface="Courier New" pitchFamily="49" charset="0"/>
                <a:cs typeface="Arial" charset="0"/>
              </a:rPr>
              <a:t>nop</a:t>
            </a:r>
            <a:r>
              <a:rPr lang="en-US" sz="3000" dirty="0" err="1">
                <a:latin typeface="Times New Roman" pitchFamily="18" charset="0"/>
                <a:cs typeface="Arial" charset="0"/>
              </a:rPr>
              <a:t>s</a:t>
            </a:r>
            <a:r>
              <a:rPr lang="en-US" sz="3000" dirty="0">
                <a:latin typeface="Times New Roman" pitchFamily="18" charset="0"/>
                <a:cs typeface="Arial" charset="0"/>
              </a:rPr>
              <a:t> 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Compile-Time Hazard Elimination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66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151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7100976"/>
              </p:ext>
            </p:extLst>
          </p:nvPr>
        </p:nvGraphicFramePr>
        <p:xfrm>
          <a:off x="914400" y="1600200"/>
          <a:ext cx="8229600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9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1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15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7392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53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7586373"/>
              </p:ext>
            </p:extLst>
          </p:nvPr>
        </p:nvGraphicFramePr>
        <p:xfrm>
          <a:off x="838200" y="1147763"/>
          <a:ext cx="8153400" cy="486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3" name="VISIO" r:id="rId8" imgW="6961320" imgH="4155480" progId="Visio.Drawing.6">
                  <p:embed/>
                </p:oleObj>
              </mc:Choice>
              <mc:Fallback>
                <p:oleObj name="VISIO" r:id="rId8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7763"/>
                        <a:ext cx="8153400" cy="486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25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4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5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382000" cy="4525963"/>
          </a:xfrm>
        </p:spPr>
        <p:txBody>
          <a:bodyPr>
            <a:noAutofit/>
          </a:bodyPr>
          <a:lstStyle/>
          <a:p>
            <a:r>
              <a:rPr lang="en-US" dirty="0"/>
              <a:t>Forward to Execute stage from either:</a:t>
            </a:r>
          </a:p>
          <a:p>
            <a:pPr lvl="1"/>
            <a:r>
              <a:rPr lang="en-US" sz="2600" dirty="0"/>
              <a:t>Memory stage or</a:t>
            </a:r>
          </a:p>
          <a:p>
            <a:pPr lvl="1"/>
            <a:r>
              <a:rPr lang="en-US" sz="2600" dirty="0" err="1"/>
              <a:t>Writeback</a:t>
            </a:r>
            <a:r>
              <a:rPr lang="en-US" sz="2600" dirty="0"/>
              <a:t> </a:t>
            </a:r>
            <a:r>
              <a:rPr lang="en-US" sz="2600" dirty="0" smtClean="0"/>
              <a:t>stage</a:t>
            </a:r>
            <a:endParaRPr lang="en-US" sz="3200" dirty="0"/>
          </a:p>
          <a:p>
            <a:r>
              <a:rPr lang="en-US" dirty="0"/>
              <a:t>Forwarding logic for </a:t>
            </a:r>
            <a:r>
              <a:rPr lang="en-US" i="1" dirty="0" err="1"/>
              <a:t>ForwardAE</a:t>
            </a:r>
            <a:r>
              <a:rPr lang="en-US" dirty="0"/>
              <a:t>: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1800" b="1" dirty="0">
                <a:latin typeface="Courier New" pitchFamily="49" charset="0"/>
              </a:rPr>
              <a:t>if </a:t>
            </a:r>
            <a:r>
              <a:rPr lang="en-US" sz="1800" b="1" dirty="0" smtClean="0">
                <a:latin typeface="Courier New" pitchFamily="49" charset="0"/>
              </a:rPr>
              <a:t>    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WriteRegM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RegWriteM</a:t>
            </a:r>
            <a:r>
              <a:rPr lang="en-US" sz="1800" b="1" dirty="0">
                <a:latin typeface="Courier New" pitchFamily="49" charset="0"/>
              </a:rPr>
              <a:t>)   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10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 if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WriteRegW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RegWriteW</a:t>
            </a:r>
            <a:r>
              <a:rPr lang="en-US" sz="1800" b="1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01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	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 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00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Forwarding </a:t>
            </a:r>
            <a:r>
              <a:rPr lang="en-US" sz="2400" b="1" dirty="0"/>
              <a:t>logic for </a:t>
            </a:r>
            <a:r>
              <a:rPr lang="en-US" sz="2400" b="1" i="1" dirty="0" err="1"/>
              <a:t>ForwardBE</a:t>
            </a:r>
            <a:r>
              <a:rPr lang="en-US" sz="2400" b="1" dirty="0"/>
              <a:t> same, but replace </a:t>
            </a:r>
            <a:r>
              <a:rPr lang="en-US" sz="2400" b="1" i="1" dirty="0" err="1"/>
              <a:t>rsE</a:t>
            </a:r>
            <a:r>
              <a:rPr lang="en-US" sz="2400" b="1" dirty="0"/>
              <a:t> with </a:t>
            </a:r>
            <a:r>
              <a:rPr lang="en-US" sz="2400" b="1" i="1" dirty="0" err="1"/>
              <a:t>rtE</a:t>
            </a:r>
            <a:endParaRPr lang="en-US" sz="2400" b="1" dirty="0"/>
          </a:p>
        </p:txBody>
      </p:sp>
      <p:sp>
        <p:nvSpPr>
          <p:cNvPr id="1317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143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4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559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914400" y="1600200"/>
          <a:ext cx="8229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6" name="VISIO" r:id="rId9" imgW="4943520" imgH="1753920" progId="Visio.Drawing.6">
                  <p:embed/>
                </p:oleObj>
              </mc:Choice>
              <mc:Fallback>
                <p:oleObj name="VISIO" r:id="rId9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35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250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458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1834271"/>
              </p:ext>
            </p:extLst>
          </p:nvPr>
        </p:nvGraphicFramePr>
        <p:xfrm>
          <a:off x="914400" y="1676400"/>
          <a:ext cx="8153400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1" name="VISIO" r:id="rId9" imgW="5225760" imgH="1753920" progId="Visio.Drawing.6">
                  <p:embed/>
                </p:oleObj>
              </mc:Choice>
              <mc:Fallback>
                <p:oleObj name="VISIO" r:id="rId9" imgW="522576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6400"/>
                        <a:ext cx="8153400" cy="273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4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167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56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3661493"/>
              </p:ext>
            </p:extLst>
          </p:nvPr>
        </p:nvGraphicFramePr>
        <p:xfrm>
          <a:off x="914400" y="1295400"/>
          <a:ext cx="8001000" cy="47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5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01000" cy="477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56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662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lwstall</a:t>
            </a:r>
            <a:r>
              <a:rPr lang="en-US" sz="2400" b="1" i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dirty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 ((</a:t>
            </a:r>
            <a:r>
              <a:rPr lang="en-US" sz="2400" b="1" i="1" dirty="0" err="1" smtClean="0">
                <a:latin typeface="Courier New" pitchFamily="49" charset="0"/>
              </a:rPr>
              <a:t>rsD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>
                <a:latin typeface="Courier New" pitchFamily="49" charset="0"/>
              </a:rPr>
              <a:t>) OR (</a:t>
            </a:r>
            <a:r>
              <a:rPr lang="en-US" sz="2400" b="1" i="1" dirty="0" err="1" smtClean="0">
                <a:latin typeface="Courier New" pitchFamily="49" charset="0"/>
              </a:rPr>
              <a:t>rtD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 smtClean="0">
                <a:latin typeface="Courier New" pitchFamily="49" charset="0"/>
              </a:rPr>
              <a:t>)) AND </a:t>
            </a:r>
            <a:r>
              <a:rPr lang="en-US" sz="2400" b="1" i="1" dirty="0" err="1">
                <a:latin typeface="Courier New" pitchFamily="49" charset="0"/>
              </a:rPr>
              <a:t>MemtoRegE</a:t>
            </a:r>
            <a:endParaRPr lang="en-US" sz="2400" b="1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latin typeface="Courier New" pitchFamily="49" charset="0"/>
              </a:rPr>
              <a:t>	</a:t>
            </a:r>
          </a:p>
          <a:p>
            <a:pPr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StallF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</a:rPr>
              <a:t>= </a:t>
            </a:r>
            <a:r>
              <a:rPr lang="en-US" sz="2400" b="1" i="1" dirty="0" err="1">
                <a:latin typeface="Courier New" pitchFamily="49" charset="0"/>
              </a:rPr>
              <a:t>StallD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FlushE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lwstall</a:t>
            </a:r>
            <a:endParaRPr lang="en-US" sz="2400" b="1" i="1" dirty="0">
              <a:latin typeface="Courier New" pitchFamily="49" charset="0"/>
            </a:endParaRPr>
          </a:p>
          <a:p>
            <a:endParaRPr lang="en-US" sz="2400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159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b="1" dirty="0" err="1" smtClean="0">
                <a:latin typeface="Courier New" pitchFamily="49" charset="0"/>
              </a:rPr>
              <a:t>beq</a:t>
            </a:r>
            <a:r>
              <a:rPr lang="en-US" b="1" dirty="0" smtClean="0"/>
              <a:t>: </a:t>
            </a:r>
            <a:endParaRPr lang="en-US" b="1" dirty="0"/>
          </a:p>
          <a:p>
            <a:pPr lvl="1"/>
            <a:r>
              <a:rPr lang="en-US" sz="2600" dirty="0"/>
              <a:t>branch </a:t>
            </a:r>
            <a:r>
              <a:rPr lang="en-US" sz="2600" dirty="0" smtClean="0"/>
              <a:t>not </a:t>
            </a:r>
            <a:r>
              <a:rPr lang="en-US" sz="2600" dirty="0"/>
              <a:t>determined until </a:t>
            </a:r>
            <a:r>
              <a:rPr lang="en-US" sz="2600" dirty="0" smtClean="0"/>
              <a:t>4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stage </a:t>
            </a:r>
            <a:r>
              <a:rPr lang="en-US" sz="2600" dirty="0"/>
              <a:t>of </a:t>
            </a:r>
            <a:r>
              <a:rPr lang="en-US" sz="2600" dirty="0" smtClean="0"/>
              <a:t>pipeline</a:t>
            </a:r>
            <a:endParaRPr lang="en-US" sz="2600" dirty="0"/>
          </a:p>
          <a:p>
            <a:pPr lvl="1"/>
            <a:r>
              <a:rPr lang="en-US" sz="2600" dirty="0"/>
              <a:t>Instructions after </a:t>
            </a:r>
            <a:r>
              <a:rPr lang="en-US" sz="2600" dirty="0" smtClean="0"/>
              <a:t>branch fetched </a:t>
            </a:r>
            <a:r>
              <a:rPr lang="en-US" sz="2600" dirty="0"/>
              <a:t>before branch occurs</a:t>
            </a:r>
          </a:p>
          <a:p>
            <a:pPr lvl="1"/>
            <a:r>
              <a:rPr lang="en-US" sz="2600" dirty="0"/>
              <a:t>These instructions must be flushed if </a:t>
            </a:r>
            <a:r>
              <a:rPr lang="en-US" sz="2600" dirty="0" smtClean="0"/>
              <a:t>branch </a:t>
            </a:r>
            <a:r>
              <a:rPr lang="en-US" sz="2600" dirty="0"/>
              <a:t>happens</a:t>
            </a:r>
          </a:p>
          <a:p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dirty="0"/>
              <a:t> penalty</a:t>
            </a:r>
          </a:p>
          <a:p>
            <a:pPr lvl="1"/>
            <a:r>
              <a:rPr lang="en-US" sz="2600" dirty="0"/>
              <a:t>number of instruction flushed when branch is taken</a:t>
            </a:r>
          </a:p>
          <a:p>
            <a:pPr lvl="1"/>
            <a:r>
              <a:rPr lang="en-US" sz="2600" dirty="0"/>
              <a:t>May be reduced by determining branch earlier</a:t>
            </a: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42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994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432074"/>
              </p:ext>
            </p:extLst>
          </p:nvPr>
        </p:nvGraphicFramePr>
        <p:xfrm>
          <a:off x="821541" y="1143000"/>
          <a:ext cx="8322459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9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41" y="1143000"/>
                        <a:ext cx="8322459" cy="496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993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994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Hazards: Original Pipeline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220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76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0920716"/>
              </p:ext>
            </p:extLst>
          </p:nvPr>
        </p:nvGraphicFramePr>
        <p:xfrm>
          <a:off x="1066800" y="1181100"/>
          <a:ext cx="80010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3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81100"/>
                        <a:ext cx="8001000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76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76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4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618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68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6037557"/>
              </p:ext>
            </p:extLst>
          </p:nvPr>
        </p:nvGraphicFramePr>
        <p:xfrm>
          <a:off x="990600" y="1219200"/>
          <a:ext cx="784860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7" name="VISIO" r:id="rId10" imgW="6961320" imgH="4155480" progId="Visio.Drawing.6">
                  <p:embed/>
                </p:oleObj>
              </mc:Choice>
              <mc:Fallback>
                <p:oleObj name="VISIO" r:id="rId10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784860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86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86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308681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60198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accent2"/>
                </a:solidFill>
              </a:rPr>
              <a:t>Introduced another data hazard in Decode stage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5423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703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7665503"/>
              </p:ext>
            </p:extLst>
          </p:nvPr>
        </p:nvGraphicFramePr>
        <p:xfrm>
          <a:off x="990600" y="1295400"/>
          <a:ext cx="7848600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1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848600" cy="340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969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970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5046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2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4543536"/>
              </p:ext>
            </p:extLst>
          </p:nvPr>
        </p:nvGraphicFramePr>
        <p:xfrm>
          <a:off x="918095" y="1031875"/>
          <a:ext cx="8225905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5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095" y="1031875"/>
                        <a:ext cx="8225905" cy="491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07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&amp; 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507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7061</TotalTime>
  <Words>3010</Words>
  <Application>Microsoft Office PowerPoint</Application>
  <PresentationFormat>全屏显示(4:3)</PresentationFormat>
  <Paragraphs>1196</Paragraphs>
  <Slides>134</Slides>
  <Notes>133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134</vt:i4>
      </vt:variant>
    </vt:vector>
  </HeadingPairs>
  <TitlesOfParts>
    <vt:vector size="142" baseType="lpstr">
      <vt:lpstr>Arial</vt:lpstr>
      <vt:lpstr>Calibri</vt:lpstr>
      <vt:lpstr>Courier New</vt:lpstr>
      <vt:lpstr>Times New Roman</vt:lpstr>
      <vt:lpstr>Office Theme</vt:lpstr>
      <vt:lpstr>VISIO</vt:lpstr>
      <vt:lpstr>Visio</vt:lpstr>
      <vt:lpstr>Microsoft Visio 2003-2010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Harvey Mudd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fndai</cp:lastModifiedBy>
  <cp:revision>99</cp:revision>
  <dcterms:created xsi:type="dcterms:W3CDTF">2012-08-07T04:56:47Z</dcterms:created>
  <dcterms:modified xsi:type="dcterms:W3CDTF">2015-10-19T01:17:42Z</dcterms:modified>
</cp:coreProperties>
</file>